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1" r:id="rId4"/>
  </p:sldMasterIdLst>
  <p:notesMasterIdLst>
    <p:notesMasterId r:id="rId23"/>
  </p:notesMasterIdLst>
  <p:sldIdLst>
    <p:sldId id="278" r:id="rId5"/>
    <p:sldId id="2661" r:id="rId6"/>
    <p:sldId id="279" r:id="rId7"/>
    <p:sldId id="2662" r:id="rId8"/>
    <p:sldId id="268" r:id="rId9"/>
    <p:sldId id="280" r:id="rId10"/>
    <p:sldId id="281" r:id="rId11"/>
    <p:sldId id="2668" r:id="rId12"/>
    <p:sldId id="270" r:id="rId13"/>
    <p:sldId id="2665" r:id="rId14"/>
    <p:sldId id="274" r:id="rId15"/>
    <p:sldId id="2670" r:id="rId16"/>
    <p:sldId id="2669" r:id="rId17"/>
    <p:sldId id="2671" r:id="rId18"/>
    <p:sldId id="2667" r:id="rId19"/>
    <p:sldId id="2672" r:id="rId20"/>
    <p:sldId id="2663" r:id="rId21"/>
    <p:sldId id="275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986" userDrawn="1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32"/>
    <a:srgbClr val="FEF8E6"/>
    <a:srgbClr val="FDFBAB"/>
    <a:srgbClr val="F3F6FB"/>
    <a:srgbClr val="E2E2E2"/>
    <a:srgbClr val="FAF0F1"/>
    <a:srgbClr val="F1F0FE"/>
    <a:srgbClr val="F5F0FE"/>
    <a:srgbClr val="F4DEE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045480-54DB-5AFC-3D47-D569D906CA91}" v="86" dt="2026-09-03T06:33:51.041"/>
    <p1510:client id="{2C66C29C-38D3-4F9A-602D-F301C5CB8CCE}" v="424" dt="2026-09-02T12:19:25.087"/>
    <p1510:client id="{4CC64E3C-A3DD-B37A-3AE1-29A66ADBEE91}" v="1" dt="2026-09-03T09:23:25.305"/>
    <p1510:client id="{E498F247-5C61-3A0B-2B09-2D9F79DD11F6}" v="179" dt="2026-09-03T09:50:01.04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67"/>
    <p:restoredTop sz="96323" autoAdjust="0"/>
  </p:normalViewPr>
  <p:slideViewPr>
    <p:cSldViewPr snapToGrid="0">
      <p:cViewPr varScale="1">
        <p:scale>
          <a:sx n="55" d="100"/>
          <a:sy n="55" d="100"/>
        </p:scale>
        <p:origin x="906" y="108"/>
      </p:cViewPr>
      <p:guideLst>
        <p:guide orient="horz" pos="986"/>
        <p:guide pos="76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D89BAD-258C-4265-9027-3BD4F7D9530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873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651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84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D2F73B-8845-BEB7-5F13-6F4E0D90D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3200" y="4863441"/>
            <a:ext cx="10857600" cy="398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19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84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26A1C6-8C9C-2092-4FAF-25C9E6B703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5521" y="2417858"/>
            <a:ext cx="7675200" cy="281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5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3F6B370-E509-99B3-A9DE-B6C0FBE7F948}"/>
              </a:ext>
            </a:extLst>
          </p:cNvPr>
          <p:cNvSpPr/>
          <p:nvPr userDrawn="1"/>
        </p:nvSpPr>
        <p:spPr>
          <a:xfrm>
            <a:off x="207431" y="2276745"/>
            <a:ext cx="23969138" cy="11205691"/>
          </a:xfrm>
          <a:prstGeom prst="rect">
            <a:avLst/>
          </a:prstGeom>
          <a:solidFill>
            <a:srgbClr val="000000">
              <a:alpha val="28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A3BD58-F0E4-43B9-5A1D-3E2D172737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508" y="439271"/>
            <a:ext cx="4137660" cy="1520190"/>
          </a:xfrm>
          <a:prstGeom prst="rect">
            <a:avLst/>
          </a:prstGeom>
        </p:spPr>
      </p:pic>
      <p:sp>
        <p:nvSpPr>
          <p:cNvPr id="4" name="Line">
            <a:extLst>
              <a:ext uri="{FF2B5EF4-FFF2-40B4-BE49-F238E27FC236}">
                <a16:creationId xmlns:a16="http://schemas.microsoft.com/office/drawing/2014/main" id="{008B59F6-8EA6-CB9C-3185-1724F3E94F5B}"/>
              </a:ext>
            </a:extLst>
          </p:cNvPr>
          <p:cNvSpPr/>
          <p:nvPr userDrawn="1"/>
        </p:nvSpPr>
        <p:spPr>
          <a:xfrm>
            <a:off x="5007429" y="1708051"/>
            <a:ext cx="19119748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316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3F6B370-E509-99B3-A9DE-B6C0FBE7F948}"/>
              </a:ext>
            </a:extLst>
          </p:cNvPr>
          <p:cNvSpPr/>
          <p:nvPr userDrawn="1"/>
        </p:nvSpPr>
        <p:spPr>
          <a:xfrm>
            <a:off x="207431" y="2276745"/>
            <a:ext cx="23969138" cy="11205691"/>
          </a:xfrm>
          <a:prstGeom prst="rect">
            <a:avLst/>
          </a:prstGeom>
          <a:solidFill>
            <a:srgbClr val="000000">
              <a:alpha val="28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20B93D-CB4C-CE1D-F366-E9F7F350A9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7431" y="2276115"/>
            <a:ext cx="10563410" cy="11206052"/>
          </a:xfrm>
          <a:prstGeom prst="rect">
            <a:avLst/>
          </a:prstGeom>
        </p:spPr>
        <p:txBody>
          <a:bodyPr/>
          <a:lstStyle/>
          <a:p>
            <a:endParaRPr lang="en-L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7EBFCC-1407-79E9-DC7D-8AE7C8C840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508" y="439271"/>
            <a:ext cx="4137660" cy="1520190"/>
          </a:xfrm>
          <a:prstGeom prst="rect">
            <a:avLst/>
          </a:prstGeom>
        </p:spPr>
      </p:pic>
      <p:sp>
        <p:nvSpPr>
          <p:cNvPr id="10" name="Line">
            <a:extLst>
              <a:ext uri="{FF2B5EF4-FFF2-40B4-BE49-F238E27FC236}">
                <a16:creationId xmlns:a16="http://schemas.microsoft.com/office/drawing/2014/main" id="{8BEDE828-C809-C1A4-45AC-BE624AA26E7F}"/>
              </a:ext>
            </a:extLst>
          </p:cNvPr>
          <p:cNvSpPr/>
          <p:nvPr userDrawn="1"/>
        </p:nvSpPr>
        <p:spPr>
          <a:xfrm>
            <a:off x="5007429" y="1708051"/>
            <a:ext cx="19119748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6072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3F6B370-E509-99B3-A9DE-B6C0FBE7F948}"/>
              </a:ext>
            </a:extLst>
          </p:cNvPr>
          <p:cNvSpPr/>
          <p:nvPr userDrawn="1"/>
        </p:nvSpPr>
        <p:spPr>
          <a:xfrm>
            <a:off x="207431" y="2276745"/>
            <a:ext cx="23969138" cy="11205691"/>
          </a:xfrm>
          <a:prstGeom prst="rect">
            <a:avLst/>
          </a:prstGeom>
          <a:solidFill>
            <a:srgbClr val="000000">
              <a:alpha val="28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20B93D-CB4C-CE1D-F366-E9F7F350A9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7431" y="2276115"/>
            <a:ext cx="9375102" cy="11206052"/>
          </a:xfrm>
          <a:prstGeom prst="rect">
            <a:avLst/>
          </a:prstGeom>
        </p:spPr>
        <p:txBody>
          <a:bodyPr/>
          <a:lstStyle/>
          <a:p>
            <a:endParaRPr lang="en-L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718CA9-5FBB-3A52-67FB-EEB855989C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508" y="439271"/>
            <a:ext cx="4137660" cy="1520190"/>
          </a:xfrm>
          <a:prstGeom prst="rect">
            <a:avLst/>
          </a:prstGeom>
        </p:spPr>
      </p:pic>
      <p:sp>
        <p:nvSpPr>
          <p:cNvPr id="5" name="Line">
            <a:extLst>
              <a:ext uri="{FF2B5EF4-FFF2-40B4-BE49-F238E27FC236}">
                <a16:creationId xmlns:a16="http://schemas.microsoft.com/office/drawing/2014/main" id="{353BA835-AEE4-E828-84D0-7274C94CC348}"/>
              </a:ext>
            </a:extLst>
          </p:cNvPr>
          <p:cNvSpPr/>
          <p:nvPr userDrawn="1"/>
        </p:nvSpPr>
        <p:spPr>
          <a:xfrm>
            <a:off x="5007429" y="1708051"/>
            <a:ext cx="19119748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8579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3F6B370-E509-99B3-A9DE-B6C0FBE7F948}"/>
              </a:ext>
            </a:extLst>
          </p:cNvPr>
          <p:cNvSpPr/>
          <p:nvPr userDrawn="1"/>
        </p:nvSpPr>
        <p:spPr>
          <a:xfrm>
            <a:off x="207431" y="2276745"/>
            <a:ext cx="23969138" cy="11205691"/>
          </a:xfrm>
          <a:prstGeom prst="rect">
            <a:avLst/>
          </a:prstGeom>
          <a:solidFill>
            <a:srgbClr val="000000">
              <a:alpha val="2849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20B93D-CB4C-CE1D-F366-E9F7F350A9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7431" y="4892955"/>
            <a:ext cx="7805784" cy="8589212"/>
          </a:xfrm>
          <a:prstGeom prst="rect">
            <a:avLst/>
          </a:prstGeom>
        </p:spPr>
        <p:txBody>
          <a:bodyPr/>
          <a:lstStyle/>
          <a:p>
            <a:endParaRPr lang="en-LB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426B1798-01CB-081E-96A7-8B9C1E5F590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354050" y="4892955"/>
            <a:ext cx="7805784" cy="8589212"/>
          </a:xfrm>
          <a:prstGeom prst="rect">
            <a:avLst/>
          </a:prstGeom>
        </p:spPr>
        <p:txBody>
          <a:bodyPr/>
          <a:lstStyle/>
          <a:p>
            <a:endParaRPr lang="en-LB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09211843-4DD8-9218-E56B-E1CAE1F097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80740" y="4892955"/>
            <a:ext cx="7805784" cy="8589212"/>
          </a:xfrm>
          <a:prstGeom prst="rect">
            <a:avLst/>
          </a:prstGeom>
        </p:spPr>
        <p:txBody>
          <a:bodyPr/>
          <a:lstStyle/>
          <a:p>
            <a:endParaRPr lang="en-L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B59AF3-6013-802C-7778-79D9C89C3C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508" y="439271"/>
            <a:ext cx="4137660" cy="1520190"/>
          </a:xfrm>
          <a:prstGeom prst="rect">
            <a:avLst/>
          </a:prstGeom>
        </p:spPr>
      </p:pic>
      <p:sp>
        <p:nvSpPr>
          <p:cNvPr id="5" name="Line">
            <a:extLst>
              <a:ext uri="{FF2B5EF4-FFF2-40B4-BE49-F238E27FC236}">
                <a16:creationId xmlns:a16="http://schemas.microsoft.com/office/drawing/2014/main" id="{747269F6-02E3-2CC9-5383-B90F2DE7C3CE}"/>
              </a:ext>
            </a:extLst>
          </p:cNvPr>
          <p:cNvSpPr/>
          <p:nvPr userDrawn="1"/>
        </p:nvSpPr>
        <p:spPr>
          <a:xfrm>
            <a:off x="5007429" y="1708051"/>
            <a:ext cx="19119748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85543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8400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1656FD-FF0D-EC15-63BA-2524FEB5A8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29502" y="9687108"/>
            <a:ext cx="6687184" cy="245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8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68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18" Type="http://schemas.openxmlformats.org/officeDocument/2006/relationships/image" Target="../media/image3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pn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ubmed.ac.cy/oeo-titleix/Pages/default.aspx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he American university of beirut:…">
            <a:extLst>
              <a:ext uri="{FF2B5EF4-FFF2-40B4-BE49-F238E27FC236}">
                <a16:creationId xmlns:a16="http://schemas.microsoft.com/office/drawing/2014/main" id="{23F6717B-A7CB-ABDD-A29F-29356E9BA4B8}"/>
              </a:ext>
            </a:extLst>
          </p:cNvPr>
          <p:cNvSpPr txBox="1"/>
          <p:nvPr/>
        </p:nvSpPr>
        <p:spPr>
          <a:xfrm>
            <a:off x="1783482" y="7904485"/>
            <a:ext cx="10235174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lnSpc>
                <a:spcPct val="90000"/>
              </a:lnSpc>
              <a:defRPr sz="4500" b="1" cap="all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sz="6000" dirty="0">
                <a:latin typeface="Helvetica" pitchFamily="2" charset="0"/>
              </a:rPr>
              <a:t>Faculty Welcome &amp; </a:t>
            </a:r>
          </a:p>
          <a:p>
            <a:pPr algn="l">
              <a:lnSpc>
                <a:spcPct val="90000"/>
              </a:lnSpc>
              <a:defRPr sz="4500" b="1" cap="all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sz="6000" dirty="0">
                <a:latin typeface="Helvetica" pitchFamily="2" charset="0"/>
              </a:rPr>
              <a:t>Academic year Kickoff</a:t>
            </a:r>
            <a:endParaRPr sz="6000" dirty="0">
              <a:latin typeface="Helvetica" pitchFamily="2" charset="0"/>
            </a:endParaRPr>
          </a:p>
        </p:txBody>
      </p:sp>
      <p:sp>
        <p:nvSpPr>
          <p:cNvPr id="13" name="Fadlo R. Khuri, MD">
            <a:extLst>
              <a:ext uri="{FF2B5EF4-FFF2-40B4-BE49-F238E27FC236}">
                <a16:creationId xmlns:a16="http://schemas.microsoft.com/office/drawing/2014/main" id="{0A04E0C2-30BA-12B1-3FC5-D3D1C04FAC9C}"/>
              </a:ext>
            </a:extLst>
          </p:cNvPr>
          <p:cNvSpPr txBox="1"/>
          <p:nvPr/>
        </p:nvSpPr>
        <p:spPr>
          <a:xfrm>
            <a:off x="1783482" y="10048548"/>
            <a:ext cx="7991668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defRPr sz="3500">
                <a:solidFill>
                  <a:srgbClr val="FFFFFF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lvl1pPr>
          </a:lstStyle>
          <a:p>
            <a:r>
              <a:rPr lang="en-US" sz="4000" i="1" dirty="0">
                <a:latin typeface="Helvetica" pitchFamily="2" charset="0"/>
              </a:rPr>
              <a:t>Where Free Minds Flourish</a:t>
            </a:r>
            <a:endParaRPr sz="4000" i="1" dirty="0">
              <a:latin typeface="Helvetica" pitchFamily="2" charset="0"/>
            </a:endParaRPr>
          </a:p>
        </p:txBody>
      </p:sp>
      <p:sp>
        <p:nvSpPr>
          <p:cNvPr id="15" name="Office of the President  |  American University of Beirut">
            <a:extLst>
              <a:ext uri="{FF2B5EF4-FFF2-40B4-BE49-F238E27FC236}">
                <a16:creationId xmlns:a16="http://schemas.microsoft.com/office/drawing/2014/main" id="{18E6E2F1-6CFF-7F98-F4D8-C51ED115F7D7}"/>
              </a:ext>
            </a:extLst>
          </p:cNvPr>
          <p:cNvSpPr txBox="1"/>
          <p:nvPr/>
        </p:nvSpPr>
        <p:spPr>
          <a:xfrm>
            <a:off x="1783482" y="11069226"/>
            <a:ext cx="3045706" cy="518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 defTabSz="457200">
              <a:defRPr sz="2700">
                <a:solidFill>
                  <a:srgbClr val="FFFFFF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lvl1pPr>
          </a:lstStyle>
          <a:p>
            <a:r>
              <a:rPr lang="en-US" dirty="0">
                <a:latin typeface="Helvetica" pitchFamily="2" charset="0"/>
              </a:rPr>
              <a:t>September 3, 2026</a:t>
            </a:r>
            <a:endParaRPr dirty="0">
              <a:latin typeface="Helvetica" pitchFamily="2" charset="0"/>
            </a:endParaRPr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4AE3C4EB-A323-269A-413B-F45ECAE6F7C2}"/>
              </a:ext>
            </a:extLst>
          </p:cNvPr>
          <p:cNvSpPr/>
          <p:nvPr/>
        </p:nvSpPr>
        <p:spPr>
          <a:xfrm>
            <a:off x="1801444" y="10918491"/>
            <a:ext cx="8131227" cy="0"/>
          </a:xfrm>
          <a:prstGeom prst="line">
            <a:avLst/>
          </a:prstGeom>
          <a:ln w="25400" cap="rnd">
            <a:solidFill>
              <a:srgbClr val="FFFFFF">
                <a:alpha val="66798"/>
              </a:srgbClr>
            </a:solidFill>
            <a:custDash>
              <a:ds d="100000" sp="200000"/>
            </a:custDash>
          </a:ln>
        </p:spPr>
        <p:txBody>
          <a:bodyPr lIns="50800" tIns="50800" rIns="50800" bIns="50800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9942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1FF843-32CD-4410-BC06-28F357503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089" y="3760044"/>
            <a:ext cx="4902448" cy="31220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EF7084D-DBA6-494B-A9BF-19F36A732D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8" r="10030" b="20272"/>
          <a:stretch/>
        </p:blipFill>
        <p:spPr>
          <a:xfrm>
            <a:off x="12582182" y="3979685"/>
            <a:ext cx="7860351" cy="4885189"/>
          </a:xfrm>
          <a:prstGeom prst="rect">
            <a:avLst/>
          </a:prstGeom>
        </p:spPr>
      </p:pic>
      <p:sp>
        <p:nvSpPr>
          <p:cNvPr id="25" name="object 2">
            <a:extLst>
              <a:ext uri="{FF2B5EF4-FFF2-40B4-BE49-F238E27FC236}">
                <a16:creationId xmlns:a16="http://schemas.microsoft.com/office/drawing/2014/main" id="{C5567427-2A9C-6813-E4CB-B9B2E2967C4A}"/>
              </a:ext>
            </a:extLst>
          </p:cNvPr>
          <p:cNvSpPr>
            <a:spLocks/>
          </p:cNvSpPr>
          <p:nvPr/>
        </p:nvSpPr>
        <p:spPr>
          <a:xfrm>
            <a:off x="-99503" y="1271"/>
            <a:ext cx="7976806" cy="13714730"/>
          </a:xfrm>
          <a:custGeom>
            <a:avLst/>
            <a:gdLst/>
            <a:ahLst/>
            <a:cxnLst/>
            <a:rect l="l" t="t" r="r" b="b"/>
            <a:pathLst>
              <a:path w="5297170" h="11308715">
                <a:moveTo>
                  <a:pt x="5296613" y="0"/>
                </a:moveTo>
                <a:lnTo>
                  <a:pt x="0" y="0"/>
                </a:lnTo>
                <a:lnTo>
                  <a:pt x="0" y="11308556"/>
                </a:lnTo>
                <a:lnTo>
                  <a:pt x="5296613" y="11308556"/>
                </a:lnTo>
                <a:lnTo>
                  <a:pt x="5296613" y="0"/>
                </a:lnTo>
                <a:close/>
              </a:path>
            </a:pathLst>
          </a:custGeom>
          <a:solidFill>
            <a:srgbClr val="850033"/>
          </a:solidFill>
        </p:spPr>
        <p:txBody>
          <a:bodyPr wrap="square" lIns="0" tIns="0" rIns="0" bIns="0" rtlCol="0"/>
          <a:lstStyle/>
          <a:p>
            <a:pPr algn="l" rtl="0"/>
            <a:endParaRPr sz="4800"/>
          </a:p>
        </p:txBody>
      </p:sp>
      <p:sp>
        <p:nvSpPr>
          <p:cNvPr id="27" name="Student…">
            <a:extLst>
              <a:ext uri="{FF2B5EF4-FFF2-40B4-BE49-F238E27FC236}">
                <a16:creationId xmlns:a16="http://schemas.microsoft.com/office/drawing/2014/main" id="{8ABD850E-5838-DFE3-9AEC-44D22D7AAE65}"/>
              </a:ext>
            </a:extLst>
          </p:cNvPr>
          <p:cNvSpPr/>
          <p:nvPr/>
        </p:nvSpPr>
        <p:spPr>
          <a:xfrm>
            <a:off x="45451" y="4956761"/>
            <a:ext cx="7119614" cy="4113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01600" tIns="101600" rIns="101600" bIns="101600" numCol="1" anchor="ctr">
            <a:spAutoFit/>
          </a:bodyPr>
          <a:lstStyle/>
          <a:p>
            <a:pPr lvl="1">
              <a:lnSpc>
                <a:spcPct val="150000"/>
              </a:lnSpc>
              <a:tabLst>
                <a:tab pos="1851026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4800" b="1" i="1" dirty="0">
                <a:solidFill>
                  <a:srgbClr val="FFFFFF"/>
                </a:solidFill>
                <a:latin typeface="Helvetica"/>
                <a:ea typeface="Proxima Nova Lt"/>
                <a:cs typeface="Proxima Nova Lt"/>
              </a:rPr>
              <a:t>Beginning the Year Together</a:t>
            </a:r>
          </a:p>
          <a:p>
            <a:pPr lvl="1">
              <a:lnSpc>
                <a:spcPct val="150000"/>
              </a:lnSpc>
              <a:tabLst>
                <a:tab pos="1851026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endParaRPr lang="en-US" sz="1200" b="1" i="1" dirty="0">
              <a:solidFill>
                <a:srgbClr val="FFFFFF"/>
              </a:solidFill>
              <a:latin typeface="Helvetica"/>
              <a:ea typeface="Proxima Nova Lt"/>
              <a:cs typeface="Proxima Nova Lt"/>
            </a:endParaRPr>
          </a:p>
          <a:p>
            <a:pPr lvl="1">
              <a:tabLst>
                <a:tab pos="1851026" algn="l"/>
              </a:tabLst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sz="3600" i="1" dirty="0">
                <a:solidFill>
                  <a:srgbClr val="FFFFFF"/>
                </a:solidFill>
                <a:latin typeface="Helvetica"/>
              </a:rPr>
              <a:t> </a:t>
            </a:r>
            <a:r>
              <a:rPr lang="en-US" sz="2800" i="1" dirty="0">
                <a:solidFill>
                  <a:srgbClr val="FFFFFF"/>
                </a:solidFill>
                <a:latin typeface="Helvetica"/>
              </a:rPr>
              <a:t>A new academic year is a chance to reconnect, welcome new colleagues, and look ahead together.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1FD3DB-3C94-4557-ADCB-9E5FCC33AA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304" y="9789070"/>
            <a:ext cx="5235907" cy="39269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E7DE9F-A89C-48D1-A2D7-BCEFF3573D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3720" y="8841918"/>
            <a:ext cx="7327784" cy="48851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4BE856-6397-414F-8174-F68C3626D0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7725" y="-19002"/>
            <a:ext cx="6656275" cy="44375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1E84E5-877F-4561-B633-8F76BFC638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929" y="4418516"/>
            <a:ext cx="4968071" cy="331204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0C7A35B-B861-4031-B396-81027BC347F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" t="10527" r="11230" b="12456"/>
          <a:stretch/>
        </p:blipFill>
        <p:spPr>
          <a:xfrm>
            <a:off x="7879016" y="6858000"/>
            <a:ext cx="4753705" cy="3133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E5D0F2-B361-4894-84CF-EC1F0CACC0B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166089" y="8511147"/>
            <a:ext cx="5963325" cy="447249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1AEF270-CB2E-431B-983E-2BBCD415052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3" t="1603" r="23967" b="8691"/>
          <a:stretch/>
        </p:blipFill>
        <p:spPr>
          <a:xfrm>
            <a:off x="7757242" y="8285"/>
            <a:ext cx="4857895" cy="37498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88475A-B0D9-4030-82A2-479C39E0BF9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306" y="-14113"/>
            <a:ext cx="5629419" cy="422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21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day’s…">
            <a:extLst>
              <a:ext uri="{FF2B5EF4-FFF2-40B4-BE49-F238E27FC236}">
                <a16:creationId xmlns:a16="http://schemas.microsoft.com/office/drawing/2014/main" id="{FDEA3988-3CA8-9BC7-9EF9-DC3665EB861E}"/>
              </a:ext>
            </a:extLst>
          </p:cNvPr>
          <p:cNvSpPr txBox="1"/>
          <p:nvPr/>
        </p:nvSpPr>
        <p:spPr>
          <a:xfrm>
            <a:off x="2517926" y="4136549"/>
            <a:ext cx="4961295" cy="163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t">
            <a:spAutoFit/>
          </a:bodyPr>
          <a:lstStyle/>
          <a:p>
            <a:pPr algn="r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pPr>
            <a:r>
              <a:rPr b="1" dirty="0">
                <a:solidFill>
                  <a:srgbClr val="840032"/>
                </a:solidFill>
                <a:latin typeface="Helvetica" pitchFamily="2" charset="0"/>
              </a:rPr>
              <a:t>Today’s</a:t>
            </a:r>
          </a:p>
          <a:p>
            <a:pPr algn="r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pPr>
            <a:r>
              <a:rPr b="1" dirty="0">
                <a:solidFill>
                  <a:srgbClr val="840032"/>
                </a:solidFill>
                <a:latin typeface="Helvetica" pitchFamily="2" charset="0"/>
              </a:rPr>
              <a:t>main topics:</a:t>
            </a:r>
          </a:p>
        </p:txBody>
      </p:sp>
      <p:sp>
        <p:nvSpPr>
          <p:cNvPr id="24" name="Student…">
            <a:extLst>
              <a:ext uri="{FF2B5EF4-FFF2-40B4-BE49-F238E27FC236}">
                <a16:creationId xmlns:a16="http://schemas.microsoft.com/office/drawing/2014/main" id="{507EF0BD-CD60-EBA3-A032-0F2642D232E5}"/>
              </a:ext>
            </a:extLst>
          </p:cNvPr>
          <p:cNvSpPr/>
          <p:nvPr/>
        </p:nvSpPr>
        <p:spPr>
          <a:xfrm>
            <a:off x="9590804" y="4827814"/>
            <a:ext cx="5202393" cy="656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 algn="l">
              <a:lnSpc>
                <a:spcPct val="80000"/>
              </a:lnSpc>
              <a:spcBef>
                <a:spcPts val="4500"/>
              </a:spcBef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pPr>
            <a:r>
              <a:rPr lang="en-US" dirty="0">
                <a:latin typeface="Helvetica" pitchFamily="2" charset="0"/>
              </a:rPr>
              <a:t>Who We Are</a:t>
            </a:r>
            <a:endParaRPr dirty="0">
              <a:latin typeface="Helvetica" pitchFamily="2" charset="0"/>
            </a:endParaRPr>
          </a:p>
        </p:txBody>
      </p:sp>
      <p:sp>
        <p:nvSpPr>
          <p:cNvPr id="22" name="Investment in our faculty and staff">
            <a:extLst>
              <a:ext uri="{FF2B5EF4-FFF2-40B4-BE49-F238E27FC236}">
                <a16:creationId xmlns:a16="http://schemas.microsoft.com/office/drawing/2014/main" id="{204B5706-228B-8945-83BF-8639AEEF8913}"/>
              </a:ext>
            </a:extLst>
          </p:cNvPr>
          <p:cNvSpPr/>
          <p:nvPr/>
        </p:nvSpPr>
        <p:spPr>
          <a:xfrm>
            <a:off x="16648604" y="4827814"/>
            <a:ext cx="6117020" cy="656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lnSpc>
                <a:spcPct val="80000"/>
              </a:lnSpc>
              <a:spcBef>
                <a:spcPts val="4500"/>
              </a:spcBef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lvl1pPr>
          </a:lstStyle>
          <a:p>
            <a:r>
              <a:rPr lang="en-US" dirty="0">
                <a:latin typeface="Helvetica" pitchFamily="2" charset="0"/>
              </a:rPr>
              <a:t>How We Contribute</a:t>
            </a:r>
            <a:endParaRPr dirty="0">
              <a:latin typeface="Helvetica" pitchFamily="2" charset="0"/>
            </a:endParaRPr>
          </a:p>
        </p:txBody>
      </p:sp>
      <p:sp>
        <p:nvSpPr>
          <p:cNvPr id="20" name="Evaluation of academic programs">
            <a:extLst>
              <a:ext uri="{FF2B5EF4-FFF2-40B4-BE49-F238E27FC236}">
                <a16:creationId xmlns:a16="http://schemas.microsoft.com/office/drawing/2014/main" id="{5AC321CF-82B5-27CD-2E10-86254E775D99}"/>
              </a:ext>
            </a:extLst>
          </p:cNvPr>
          <p:cNvSpPr txBox="1"/>
          <p:nvPr/>
        </p:nvSpPr>
        <p:spPr>
          <a:xfrm>
            <a:off x="9590803" y="7031333"/>
            <a:ext cx="5202394" cy="13360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noAutofit/>
          </a:bodyPr>
          <a:lstStyle>
            <a:lvl1pPr algn="l">
              <a:lnSpc>
                <a:spcPct val="80000"/>
              </a:lnSpc>
              <a:spcBef>
                <a:spcPts val="4500"/>
              </a:spcBef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lvl1pPr>
          </a:lstStyle>
          <a:p>
            <a:r>
              <a:rPr lang="en-US" dirty="0">
                <a:latin typeface="Helvetica" pitchFamily="2" charset="0"/>
              </a:rPr>
              <a:t>Where We Are</a:t>
            </a:r>
            <a:endParaRPr dirty="0">
              <a:latin typeface="Helvetica" pitchFamily="2" charset="0"/>
            </a:endParaRPr>
          </a:p>
        </p:txBody>
      </p:sp>
      <p:sp>
        <p:nvSpPr>
          <p:cNvPr id="18" name="World class research agenda">
            <a:extLst>
              <a:ext uri="{FF2B5EF4-FFF2-40B4-BE49-F238E27FC236}">
                <a16:creationId xmlns:a16="http://schemas.microsoft.com/office/drawing/2014/main" id="{39B61885-8EEE-179E-7A23-38FCE90F0F8A}"/>
              </a:ext>
            </a:extLst>
          </p:cNvPr>
          <p:cNvSpPr/>
          <p:nvPr/>
        </p:nvSpPr>
        <p:spPr>
          <a:xfrm>
            <a:off x="16648604" y="7094059"/>
            <a:ext cx="5202394" cy="1210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lnSpc>
                <a:spcPct val="80000"/>
              </a:lnSpc>
              <a:spcBef>
                <a:spcPts val="4500"/>
              </a:spcBef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lvl1pPr>
          </a:lstStyle>
          <a:p>
            <a:r>
              <a:rPr lang="en-US" dirty="0">
                <a:latin typeface="Helvetica" pitchFamily="2" charset="0"/>
              </a:rPr>
              <a:t>How We Build Our Community</a:t>
            </a:r>
            <a:endParaRPr dirty="0">
              <a:latin typeface="Helvetica" pitchFamily="2" charset="0"/>
            </a:endParaRPr>
          </a:p>
        </p:txBody>
      </p:sp>
      <p:sp>
        <p:nvSpPr>
          <p:cNvPr id="16" name="Medicine and health">
            <a:extLst>
              <a:ext uri="{FF2B5EF4-FFF2-40B4-BE49-F238E27FC236}">
                <a16:creationId xmlns:a16="http://schemas.microsoft.com/office/drawing/2014/main" id="{9000BD60-B38A-D7A0-3211-B38EEF547CEF}"/>
              </a:ext>
            </a:extLst>
          </p:cNvPr>
          <p:cNvSpPr/>
          <p:nvPr/>
        </p:nvSpPr>
        <p:spPr>
          <a:xfrm>
            <a:off x="9590802" y="9538051"/>
            <a:ext cx="4566631" cy="1210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lnSpc>
                <a:spcPct val="80000"/>
              </a:lnSpc>
              <a:spcBef>
                <a:spcPts val="4500"/>
              </a:spcBef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lvl1pPr>
          </a:lstStyle>
          <a:p>
            <a:r>
              <a:rPr lang="en-US" dirty="0">
                <a:latin typeface="Helvetica" pitchFamily="2" charset="0"/>
              </a:rPr>
              <a:t>Where We Are Going</a:t>
            </a:r>
            <a:endParaRPr dirty="0">
              <a:latin typeface="Helvetica" pitchFamily="2" charset="0"/>
            </a:endParaRPr>
          </a:p>
        </p:txBody>
      </p:sp>
      <p:sp>
        <p:nvSpPr>
          <p:cNvPr id="14" name="Twin Campuses and the AUB mission">
            <a:extLst>
              <a:ext uri="{FF2B5EF4-FFF2-40B4-BE49-F238E27FC236}">
                <a16:creationId xmlns:a16="http://schemas.microsoft.com/office/drawing/2014/main" id="{A800CEF9-BBB7-6A87-368A-D73C620227D8}"/>
              </a:ext>
            </a:extLst>
          </p:cNvPr>
          <p:cNvSpPr/>
          <p:nvPr/>
        </p:nvSpPr>
        <p:spPr>
          <a:xfrm>
            <a:off x="16648604" y="9538051"/>
            <a:ext cx="5692412" cy="1210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lnSpc>
                <a:spcPct val="80000"/>
              </a:lnSpc>
              <a:spcBef>
                <a:spcPts val="4500"/>
              </a:spcBef>
              <a:defRPr sz="4500">
                <a:solidFill>
                  <a:srgbClr val="000000"/>
                </a:solidFill>
                <a:latin typeface="Proxima Nova Lt"/>
                <a:ea typeface="Proxima Nova Lt"/>
                <a:cs typeface="Proxima Nova Lt"/>
                <a:sym typeface="Proxima Nova Semibold"/>
              </a:defRPr>
            </a:lvl1pPr>
          </a:lstStyle>
          <a:p>
            <a:r>
              <a:rPr lang="en-US" dirty="0">
                <a:latin typeface="Helvetica" pitchFamily="2" charset="0"/>
              </a:rPr>
              <a:t>What You Need to Know</a:t>
            </a:r>
            <a:endParaRPr dirty="0">
              <a:latin typeface="Helvetica" pitchFamily="2" charset="0"/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EEA55944-59EF-1B0E-8777-DD616EC6F2C1}"/>
              </a:ext>
            </a:extLst>
          </p:cNvPr>
          <p:cNvSpPr/>
          <p:nvPr/>
        </p:nvSpPr>
        <p:spPr>
          <a:xfrm>
            <a:off x="9590803" y="6216413"/>
            <a:ext cx="430126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3A0BDB44-FB10-8D75-0608-E63927BB397E}"/>
              </a:ext>
            </a:extLst>
          </p:cNvPr>
          <p:cNvSpPr/>
          <p:nvPr/>
        </p:nvSpPr>
        <p:spPr>
          <a:xfrm>
            <a:off x="16648604" y="6216413"/>
            <a:ext cx="430126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endParaRPr/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C6214C1C-C72A-A9CA-4731-4C44AF3B3FFB}"/>
              </a:ext>
            </a:extLst>
          </p:cNvPr>
          <p:cNvSpPr/>
          <p:nvPr/>
        </p:nvSpPr>
        <p:spPr>
          <a:xfrm>
            <a:off x="9590803" y="8660404"/>
            <a:ext cx="430126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5DF54272-8358-1554-03E4-7ED5B19CBE98}"/>
              </a:ext>
            </a:extLst>
          </p:cNvPr>
          <p:cNvSpPr/>
          <p:nvPr/>
        </p:nvSpPr>
        <p:spPr>
          <a:xfrm>
            <a:off x="16648604" y="8660404"/>
            <a:ext cx="430126" cy="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endParaRPr/>
          </a:p>
        </p:txBody>
      </p:sp>
      <p:sp>
        <p:nvSpPr>
          <p:cNvPr id="33" name="03.">
            <a:extLst>
              <a:ext uri="{FF2B5EF4-FFF2-40B4-BE49-F238E27FC236}">
                <a16:creationId xmlns:a16="http://schemas.microsoft.com/office/drawing/2014/main" id="{5D4E774B-7183-63D6-CD03-82B9AEB90E6B}"/>
              </a:ext>
            </a:extLst>
          </p:cNvPr>
          <p:cNvSpPr txBox="1"/>
          <p:nvPr/>
        </p:nvSpPr>
        <p:spPr>
          <a:xfrm>
            <a:off x="9590803" y="6487886"/>
            <a:ext cx="914262" cy="7366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b="1" dirty="0">
                <a:solidFill>
                  <a:srgbClr val="840032"/>
                </a:solidFill>
                <a:latin typeface="Helvetica" pitchFamily="2" charset="0"/>
              </a:rPr>
              <a:t>0</a:t>
            </a:r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2</a:t>
            </a:r>
            <a:r>
              <a:rPr dirty="0">
                <a:solidFill>
                  <a:srgbClr val="840032"/>
                </a:solidFill>
              </a:rPr>
              <a:t>.</a:t>
            </a:r>
          </a:p>
        </p:txBody>
      </p:sp>
      <p:sp>
        <p:nvSpPr>
          <p:cNvPr id="34" name="03.">
            <a:extLst>
              <a:ext uri="{FF2B5EF4-FFF2-40B4-BE49-F238E27FC236}">
                <a16:creationId xmlns:a16="http://schemas.microsoft.com/office/drawing/2014/main" id="{66B2B448-4E26-6D02-1041-A8F37D212AEB}"/>
              </a:ext>
            </a:extLst>
          </p:cNvPr>
          <p:cNvSpPr txBox="1"/>
          <p:nvPr/>
        </p:nvSpPr>
        <p:spPr>
          <a:xfrm>
            <a:off x="9590803" y="3992336"/>
            <a:ext cx="914262" cy="7366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b="1" dirty="0">
                <a:solidFill>
                  <a:srgbClr val="840032"/>
                </a:solidFill>
                <a:latin typeface="Helvetica" pitchFamily="2" charset="0"/>
              </a:rPr>
              <a:t>0</a:t>
            </a:r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1</a:t>
            </a:r>
            <a:r>
              <a:rPr dirty="0">
                <a:solidFill>
                  <a:srgbClr val="840032"/>
                </a:solidFill>
              </a:rPr>
              <a:t>.</a:t>
            </a:r>
          </a:p>
        </p:txBody>
      </p:sp>
      <p:sp>
        <p:nvSpPr>
          <p:cNvPr id="35" name="03.">
            <a:extLst>
              <a:ext uri="{FF2B5EF4-FFF2-40B4-BE49-F238E27FC236}">
                <a16:creationId xmlns:a16="http://schemas.microsoft.com/office/drawing/2014/main" id="{77FD79D7-46F3-CE10-A56F-B5F85CD63714}"/>
              </a:ext>
            </a:extLst>
          </p:cNvPr>
          <p:cNvSpPr txBox="1"/>
          <p:nvPr/>
        </p:nvSpPr>
        <p:spPr>
          <a:xfrm>
            <a:off x="9590803" y="8888186"/>
            <a:ext cx="914262" cy="7366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b="1" dirty="0">
                <a:solidFill>
                  <a:srgbClr val="840032"/>
                </a:solidFill>
                <a:latin typeface="Helvetica" pitchFamily="2" charset="0"/>
              </a:rPr>
              <a:t>03</a:t>
            </a:r>
            <a:r>
              <a:rPr dirty="0">
                <a:solidFill>
                  <a:srgbClr val="840032"/>
                </a:solidFill>
              </a:rPr>
              <a:t>.</a:t>
            </a:r>
          </a:p>
        </p:txBody>
      </p:sp>
      <p:sp>
        <p:nvSpPr>
          <p:cNvPr id="36" name="03.">
            <a:extLst>
              <a:ext uri="{FF2B5EF4-FFF2-40B4-BE49-F238E27FC236}">
                <a16:creationId xmlns:a16="http://schemas.microsoft.com/office/drawing/2014/main" id="{070EAC5E-8208-F6A9-A539-7ABED714B417}"/>
              </a:ext>
            </a:extLst>
          </p:cNvPr>
          <p:cNvSpPr txBox="1"/>
          <p:nvPr/>
        </p:nvSpPr>
        <p:spPr>
          <a:xfrm>
            <a:off x="16582153" y="6487886"/>
            <a:ext cx="914262" cy="7366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05</a:t>
            </a:r>
            <a:r>
              <a:rPr dirty="0">
                <a:solidFill>
                  <a:srgbClr val="840032"/>
                </a:solidFill>
              </a:rPr>
              <a:t>.</a:t>
            </a:r>
          </a:p>
        </p:txBody>
      </p:sp>
      <p:sp>
        <p:nvSpPr>
          <p:cNvPr id="37" name="03.">
            <a:extLst>
              <a:ext uri="{FF2B5EF4-FFF2-40B4-BE49-F238E27FC236}">
                <a16:creationId xmlns:a16="http://schemas.microsoft.com/office/drawing/2014/main" id="{941F266B-3CB4-6F13-17CD-C49DCB91A132}"/>
              </a:ext>
            </a:extLst>
          </p:cNvPr>
          <p:cNvSpPr txBox="1"/>
          <p:nvPr/>
        </p:nvSpPr>
        <p:spPr>
          <a:xfrm>
            <a:off x="16582153" y="3992336"/>
            <a:ext cx="914262" cy="7366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b="1" dirty="0">
                <a:solidFill>
                  <a:srgbClr val="840032"/>
                </a:solidFill>
                <a:latin typeface="Helvetica" pitchFamily="2" charset="0"/>
              </a:rPr>
              <a:t>0</a:t>
            </a:r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4</a:t>
            </a:r>
            <a:r>
              <a:rPr dirty="0">
                <a:solidFill>
                  <a:srgbClr val="840032"/>
                </a:solidFill>
              </a:rPr>
              <a:t>.</a:t>
            </a:r>
          </a:p>
        </p:txBody>
      </p:sp>
      <p:sp>
        <p:nvSpPr>
          <p:cNvPr id="38" name="03.">
            <a:extLst>
              <a:ext uri="{FF2B5EF4-FFF2-40B4-BE49-F238E27FC236}">
                <a16:creationId xmlns:a16="http://schemas.microsoft.com/office/drawing/2014/main" id="{AE5B6CCA-DE34-763D-E7D3-A919747B62C4}"/>
              </a:ext>
            </a:extLst>
          </p:cNvPr>
          <p:cNvSpPr txBox="1"/>
          <p:nvPr/>
        </p:nvSpPr>
        <p:spPr>
          <a:xfrm>
            <a:off x="16582153" y="8888186"/>
            <a:ext cx="914262" cy="7366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06</a:t>
            </a:r>
            <a:r>
              <a:rPr dirty="0">
                <a:solidFill>
                  <a:srgbClr val="840032"/>
                </a:solidFill>
              </a:rPr>
              <a:t>.</a:t>
            </a:r>
          </a:p>
        </p:txBody>
      </p:sp>
      <p:sp>
        <p:nvSpPr>
          <p:cNvPr id="21" name="The American university of beirut: Challenges and opportunities.">
            <a:extLst>
              <a:ext uri="{FF2B5EF4-FFF2-40B4-BE49-F238E27FC236}">
                <a16:creationId xmlns:a16="http://schemas.microsoft.com/office/drawing/2014/main" id="{F7A7951A-5019-4ACC-9CFC-7D43D6F0A226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</p:spTree>
    <p:extLst>
      <p:ext uri="{BB962C8B-B14F-4D97-AF65-F5344CB8AC3E}">
        <p14:creationId xmlns:p14="http://schemas.microsoft.com/office/powerpoint/2010/main" val="829762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 bridge to the highway!">
            <a:extLst>
              <a:ext uri="{FF2B5EF4-FFF2-40B4-BE49-F238E27FC236}">
                <a16:creationId xmlns:a16="http://schemas.microsoft.com/office/drawing/2014/main" id="{9FF79580-45EB-1204-DC3D-98169A46FE2D}"/>
              </a:ext>
            </a:extLst>
          </p:cNvPr>
          <p:cNvSpPr txBox="1"/>
          <p:nvPr/>
        </p:nvSpPr>
        <p:spPr>
          <a:xfrm>
            <a:off x="4828675" y="2639036"/>
            <a:ext cx="14245389" cy="86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WHO WE ARE</a:t>
            </a:r>
          </a:p>
        </p:txBody>
      </p:sp>
      <p:sp>
        <p:nvSpPr>
          <p:cNvPr id="7" name="The American university of beirut: Challenges and opportunities.">
            <a:extLst>
              <a:ext uri="{FF2B5EF4-FFF2-40B4-BE49-F238E27FC236}">
                <a16:creationId xmlns:a16="http://schemas.microsoft.com/office/drawing/2014/main" id="{8E8FF7E6-0A7C-411C-AC89-8AA1531CC79C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12" name="A bridge to the highway!">
            <a:extLst>
              <a:ext uri="{FF2B5EF4-FFF2-40B4-BE49-F238E27FC236}">
                <a16:creationId xmlns:a16="http://schemas.microsoft.com/office/drawing/2014/main" id="{4D4BAC03-DBBF-405D-AEF3-849DECC3F2BF}"/>
              </a:ext>
            </a:extLst>
          </p:cNvPr>
          <p:cNvSpPr txBox="1"/>
          <p:nvPr/>
        </p:nvSpPr>
        <p:spPr>
          <a:xfrm>
            <a:off x="-30424" y="12481587"/>
            <a:ext cx="2396358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4000" i="1" cap="none" dirty="0"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One AUB tradition. A new Mediterranean campus. A shared commitment to academic excellence.</a:t>
            </a:r>
            <a:endParaRPr sz="4800" b="1" dirty="0">
              <a:solidFill>
                <a:srgbClr val="840032"/>
              </a:solidFill>
              <a:latin typeface="Helvetica" pitchFamily="2" charset="0"/>
            </a:endParaRPr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911467AE-2CDF-4E7E-B78F-C93EBD4E4896}"/>
              </a:ext>
            </a:extLst>
          </p:cNvPr>
          <p:cNvSpPr/>
          <p:nvPr/>
        </p:nvSpPr>
        <p:spPr>
          <a:xfrm>
            <a:off x="624573" y="4554417"/>
            <a:ext cx="7284986" cy="6035040"/>
          </a:xfrm>
          <a:prstGeom prst="roundRect">
            <a:avLst/>
          </a:prstGeom>
          <a:solidFill>
            <a:srgbClr val="FAF0F1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6A5EB1-2EB7-48EC-A510-5500A0EBFBA9}"/>
              </a:ext>
            </a:extLst>
          </p:cNvPr>
          <p:cNvSpPr txBox="1"/>
          <p:nvPr/>
        </p:nvSpPr>
        <p:spPr>
          <a:xfrm>
            <a:off x="892930" y="5011617"/>
            <a:ext cx="6748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American University of Beirut 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C0B7B-3C40-4DF5-A68C-3528339AC3A0}"/>
              </a:ext>
            </a:extLst>
          </p:cNvPr>
          <p:cNvSpPr txBox="1"/>
          <p:nvPr/>
        </p:nvSpPr>
        <p:spPr>
          <a:xfrm>
            <a:off x="960120" y="5657948"/>
            <a:ext cx="6748271" cy="4437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Founded 1866 | Beirut, Lebanon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>
              <a:spcAft>
                <a:spcPts val="1000"/>
              </a:spcAft>
            </a:pPr>
            <a:r>
              <a:rPr lang="en-US" sz="2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Independent, not-for-profit university</a:t>
            </a:r>
          </a:p>
          <a:p>
            <a:pPr algn="l">
              <a:spcAft>
                <a:spcPts val="1000"/>
              </a:spcAft>
            </a:pPr>
            <a:r>
              <a:rPr lang="en-US" sz="2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American liberal arts educational tradition</a:t>
            </a:r>
          </a:p>
          <a:p>
            <a:pPr algn="l">
              <a:spcAft>
                <a:spcPts val="1000"/>
              </a:spcAft>
            </a:pPr>
            <a:r>
              <a:rPr lang="en-US" sz="2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Accredited by MSCHE </a:t>
            </a:r>
          </a:p>
          <a:p>
            <a:pPr algn="l">
              <a:spcAft>
                <a:spcPts val="1000"/>
              </a:spcAft>
            </a:pPr>
            <a:r>
              <a:rPr lang="en-US" sz="2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Programs registered with NYSED</a:t>
            </a:r>
          </a:p>
          <a:p>
            <a:pPr algn="l">
              <a:spcAft>
                <a:spcPts val="1000"/>
              </a:spcAft>
            </a:pPr>
            <a:r>
              <a:rPr lang="en-US" sz="2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~8,200 students, 141 programs, 758 faculty</a:t>
            </a:r>
          </a:p>
          <a:p>
            <a:pPr algn="l">
              <a:spcAft>
                <a:spcPts val="1000"/>
              </a:spcAft>
            </a:pPr>
            <a:r>
              <a:rPr lang="en-US" sz="2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78,000 alumni in 120 countries</a:t>
            </a:r>
          </a:p>
          <a:p>
            <a:pPr algn="l">
              <a:spcAft>
                <a:spcPts val="1000"/>
              </a:spcAft>
            </a:pPr>
            <a:r>
              <a:rPr lang="en-US" sz="2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QS 2027 World Ranking #223</a:t>
            </a:r>
          </a:p>
          <a:p>
            <a:pPr algn="l">
              <a:spcAft>
                <a:spcPts val="1000"/>
              </a:spcAft>
            </a:pPr>
            <a:r>
              <a:rPr lang="en-US" sz="2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Global research, alumni and institutional network</a:t>
            </a:r>
            <a:endParaRPr sz="22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1DA23D4A-154D-4094-A1B9-6BBB905CF2C0}"/>
              </a:ext>
            </a:extLst>
          </p:cNvPr>
          <p:cNvSpPr/>
          <p:nvPr/>
        </p:nvSpPr>
        <p:spPr>
          <a:xfrm>
            <a:off x="8513063" y="4554417"/>
            <a:ext cx="7279100" cy="6035040"/>
          </a:xfrm>
          <a:prstGeom prst="roundRect">
            <a:avLst/>
          </a:prstGeom>
          <a:solidFill>
            <a:srgbClr val="F3F6FB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11BC6F-CAAE-41B5-9183-A158405EDBAB}"/>
              </a:ext>
            </a:extLst>
          </p:cNvPr>
          <p:cNvSpPr txBox="1"/>
          <p:nvPr/>
        </p:nvSpPr>
        <p:spPr>
          <a:xfrm>
            <a:off x="8915399" y="5011617"/>
            <a:ext cx="6144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AUB Mediterraneo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C10A17-3364-4584-81E2-A26759AD4CE4}"/>
              </a:ext>
            </a:extLst>
          </p:cNvPr>
          <p:cNvSpPr txBox="1"/>
          <p:nvPr/>
        </p:nvSpPr>
        <p:spPr>
          <a:xfrm>
            <a:off x="8915399" y="5657948"/>
            <a:ext cx="6742386" cy="40575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Established 2023 | </a:t>
            </a:r>
            <a:r>
              <a:rPr lang="en-US" b="1" dirty="0" err="1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Pafos</a:t>
            </a:r>
            <a:r>
              <a:rPr lang="en-US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Cyprus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>
              <a:spcAft>
                <a:spcPts val="1000"/>
              </a:spcAft>
            </a:pP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AUB's first campus outside Lebanon</a:t>
            </a:r>
          </a:p>
          <a:p>
            <a:pPr algn="l">
              <a:spcAft>
                <a:spcPts val="1000"/>
              </a:spcAft>
            </a:pP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 of AUB's global expansion</a:t>
            </a:r>
          </a:p>
          <a:p>
            <a:pPr algn="l">
              <a:spcAft>
                <a:spcPts val="1000"/>
              </a:spcAft>
            </a:pP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American liberal arts educational model</a:t>
            </a:r>
          </a:p>
          <a:p>
            <a:pPr algn="l">
              <a:spcAft>
                <a:spcPts val="1000"/>
              </a:spcAft>
            </a:pP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Licensed by CYQAA</a:t>
            </a:r>
          </a:p>
          <a:p>
            <a:pPr algn="l">
              <a:spcAft>
                <a:spcPts val="1000"/>
              </a:spcAft>
            </a:pP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Programs registered with NYSED</a:t>
            </a:r>
          </a:p>
          <a:p>
            <a:pPr algn="l">
              <a:spcAft>
                <a:spcPts val="1000"/>
              </a:spcAft>
            </a:pP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Connected to AUB's MSCHE accreditation framework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E6029DDF-A3C5-45DC-80C7-A18FD66DBF42}"/>
              </a:ext>
            </a:extLst>
          </p:cNvPr>
          <p:cNvSpPr/>
          <p:nvPr/>
        </p:nvSpPr>
        <p:spPr>
          <a:xfrm>
            <a:off x="16395667" y="4554417"/>
            <a:ext cx="7308894" cy="6035040"/>
          </a:xfrm>
          <a:prstGeom prst="roundRect">
            <a:avLst/>
          </a:prstGeom>
          <a:solidFill>
            <a:srgbClr val="E2E2E2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8917CF-B88B-40F3-BB93-D41C434E2D35}"/>
              </a:ext>
            </a:extLst>
          </p:cNvPr>
          <p:cNvSpPr txBox="1"/>
          <p:nvPr/>
        </p:nvSpPr>
        <p:spPr>
          <a:xfrm>
            <a:off x="16821911" y="5011617"/>
            <a:ext cx="6144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Our Opportunity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8404EE-B109-48CC-9313-0994F6ED235A}"/>
              </a:ext>
            </a:extLst>
          </p:cNvPr>
          <p:cNvSpPr txBox="1"/>
          <p:nvPr/>
        </p:nvSpPr>
        <p:spPr>
          <a:xfrm>
            <a:off x="16821911" y="5850035"/>
            <a:ext cx="665355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 are small. We are growing. We are building. 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SMALL: </a:t>
            </a: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 can know our students and colleagues well.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GROWING: </a:t>
            </a: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 have new programs, new colleagues, new students and new possibilities.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BUILDING: </a:t>
            </a: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Many of the structures, traditions, and practices of the institution are being created now. Every faculty member has a direct role in shaping the university.</a:t>
            </a:r>
          </a:p>
          <a:p>
            <a:pPr algn="l"/>
            <a:endParaRPr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47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day’s…">
            <a:extLst>
              <a:ext uri="{FF2B5EF4-FFF2-40B4-BE49-F238E27FC236}">
                <a16:creationId xmlns:a16="http://schemas.microsoft.com/office/drawing/2014/main" id="{FDEA3988-3CA8-9BC7-9EF9-DC3665EB861E}"/>
              </a:ext>
            </a:extLst>
          </p:cNvPr>
          <p:cNvSpPr txBox="1"/>
          <p:nvPr/>
        </p:nvSpPr>
        <p:spPr>
          <a:xfrm>
            <a:off x="532887" y="2684858"/>
            <a:ext cx="16049266" cy="864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t">
            <a:spAutoFit/>
          </a:bodyPr>
          <a:lstStyle/>
          <a:p>
            <a:pPr algn="r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pPr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A Young Campus, A Growing Community: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5BDE493-23C4-46F1-ABF7-5EACE83A4FFA}"/>
              </a:ext>
            </a:extLst>
          </p:cNvPr>
          <p:cNvSpPr txBox="1"/>
          <p:nvPr/>
        </p:nvSpPr>
        <p:spPr>
          <a:xfrm>
            <a:off x="1188720" y="4682359"/>
            <a:ext cx="4754880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600" b="1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6C4DF1B-CBFB-4D99-A5B1-5399ED134A8C}"/>
              </a:ext>
            </a:extLst>
          </p:cNvPr>
          <p:cNvSpPr txBox="1"/>
          <p:nvPr/>
        </p:nvSpPr>
        <p:spPr>
          <a:xfrm>
            <a:off x="1463040" y="6145399"/>
            <a:ext cx="4206240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dirty="0">
                <a:solidFill>
                  <a:srgbClr val="23232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First students
First cohort
Campus launched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DDDD5D-07CC-4D3A-B005-7B8395E4C8B0}"/>
              </a:ext>
            </a:extLst>
          </p:cNvPr>
          <p:cNvSpPr txBox="1"/>
          <p:nvPr/>
        </p:nvSpPr>
        <p:spPr>
          <a:xfrm>
            <a:off x="6949440" y="4682359"/>
            <a:ext cx="4754880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600" b="1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2024–25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709EB72-9EF4-434E-8822-F769A1F901F8}"/>
              </a:ext>
            </a:extLst>
          </p:cNvPr>
          <p:cNvSpPr txBox="1"/>
          <p:nvPr/>
        </p:nvSpPr>
        <p:spPr>
          <a:xfrm>
            <a:off x="7223758" y="6145399"/>
            <a:ext cx="4480562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dirty="0">
                <a:solidFill>
                  <a:srgbClr val="23232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First degrees
New campus buildings
Faculty &amp; staff growth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1BAE1ED-891D-4897-BD5B-538B236C233D}"/>
              </a:ext>
            </a:extLst>
          </p:cNvPr>
          <p:cNvSpPr txBox="1"/>
          <p:nvPr/>
        </p:nvSpPr>
        <p:spPr>
          <a:xfrm>
            <a:off x="12710160" y="4682359"/>
            <a:ext cx="4754880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600" b="1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2025–26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916CEFF3-0F1B-4AC3-A7C2-26E5EFD33885}"/>
              </a:ext>
            </a:extLst>
          </p:cNvPr>
          <p:cNvSpPr txBox="1"/>
          <p:nvPr/>
        </p:nvSpPr>
        <p:spPr>
          <a:xfrm>
            <a:off x="12984480" y="6145399"/>
            <a:ext cx="4206240" cy="206210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dirty="0">
                <a:solidFill>
                  <a:srgbClr val="23232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~250 students
8 programs
Growing research &amp; partnerships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35A4BB9-BD24-4128-AC79-72BCBEBC0735}"/>
              </a:ext>
            </a:extLst>
          </p:cNvPr>
          <p:cNvSpPr txBox="1"/>
          <p:nvPr/>
        </p:nvSpPr>
        <p:spPr>
          <a:xfrm>
            <a:off x="18470880" y="4682359"/>
            <a:ext cx="4754880" cy="80021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600" b="1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2026–27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8316D2B-581E-4FEF-98B5-B7EC517F08E5}"/>
              </a:ext>
            </a:extLst>
          </p:cNvPr>
          <p:cNvSpPr txBox="1"/>
          <p:nvPr/>
        </p:nvSpPr>
        <p:spPr>
          <a:xfrm>
            <a:off x="18745200" y="6145398"/>
            <a:ext cx="4206240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200" dirty="0">
                <a:solidFill>
                  <a:srgbClr val="232323"/>
                </a:solidFill>
                <a:latin typeface="Helvetica"/>
                <a:cs typeface="Helvetica"/>
              </a:rPr>
              <a:t>~150 n</a:t>
            </a:r>
            <a:r>
              <a:rPr sz="3200" dirty="0">
                <a:solidFill>
                  <a:srgbClr val="232323"/>
                </a:solidFill>
                <a:latin typeface="Helvetica"/>
                <a:cs typeface="Helvetica"/>
              </a:rPr>
              <a:t>ew students
</a:t>
            </a:r>
            <a:r>
              <a:rPr lang="en-US" sz="3200" dirty="0">
                <a:solidFill>
                  <a:srgbClr val="232323"/>
                </a:solidFill>
                <a:latin typeface="Helvetica"/>
                <a:cs typeface="Helvetica"/>
              </a:rPr>
              <a:t>16 new</a:t>
            </a:r>
            <a:r>
              <a:rPr sz="3200" dirty="0">
                <a:solidFill>
                  <a:srgbClr val="232323"/>
                </a:solidFill>
                <a:latin typeface="Helvetica"/>
                <a:cs typeface="Helvetica"/>
              </a:rPr>
              <a:t> faculty
</a:t>
            </a:r>
            <a:r>
              <a:rPr lang="en-US" sz="3200" dirty="0">
                <a:solidFill>
                  <a:srgbClr val="232323"/>
                </a:solidFill>
                <a:latin typeface="Helvetica"/>
                <a:cs typeface="Helvetica"/>
              </a:rPr>
              <a:t>2</a:t>
            </a:r>
            <a:r>
              <a:rPr sz="3200" dirty="0">
                <a:solidFill>
                  <a:srgbClr val="232323"/>
                </a:solidFill>
                <a:latin typeface="Helvetica"/>
                <a:cs typeface="Helvetica"/>
              </a:rPr>
              <a:t> </a:t>
            </a:r>
            <a:r>
              <a:rPr lang="en-US" sz="3200" dirty="0">
                <a:solidFill>
                  <a:srgbClr val="232323"/>
                </a:solidFill>
                <a:latin typeface="Helvetica"/>
                <a:cs typeface="Helvetica"/>
              </a:rPr>
              <a:t>new </a:t>
            </a:r>
            <a:r>
              <a:rPr sz="3200" dirty="0">
                <a:solidFill>
                  <a:srgbClr val="232323"/>
                </a:solidFill>
                <a:latin typeface="Helvetica"/>
                <a:cs typeface="Helvetica"/>
              </a:rPr>
              <a:t>programs
New opportunities</a:t>
            </a:r>
            <a:r>
              <a:rPr lang="en-US" sz="3200" dirty="0">
                <a:solidFill>
                  <a:srgbClr val="232323"/>
                </a:solidFill>
                <a:latin typeface="Helvetica"/>
                <a:cs typeface="Helvetica"/>
              </a:rPr>
              <a:t>!</a:t>
            </a:r>
            <a:endParaRPr sz="3200" dirty="0">
              <a:solidFill>
                <a:srgbClr val="232323"/>
              </a:solidFill>
              <a:latin typeface="Helvetica"/>
              <a:cs typeface="Helvetica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DE1A2A4-7190-4A7C-94DB-D1192CC61245}"/>
              </a:ext>
            </a:extLst>
          </p:cNvPr>
          <p:cNvSpPr/>
          <p:nvPr/>
        </p:nvSpPr>
        <p:spPr>
          <a:xfrm>
            <a:off x="5435951" y="5894392"/>
            <a:ext cx="1450427" cy="34684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Arrow: Right 64">
            <a:extLst>
              <a:ext uri="{FF2B5EF4-FFF2-40B4-BE49-F238E27FC236}">
                <a16:creationId xmlns:a16="http://schemas.microsoft.com/office/drawing/2014/main" id="{7A0F546A-2B9B-4B50-B6A7-BC79D5969799}"/>
              </a:ext>
            </a:extLst>
          </p:cNvPr>
          <p:cNvSpPr/>
          <p:nvPr/>
        </p:nvSpPr>
        <p:spPr>
          <a:xfrm>
            <a:off x="11767378" y="5971977"/>
            <a:ext cx="1450427" cy="34684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rrow: Right 65">
            <a:extLst>
              <a:ext uri="{FF2B5EF4-FFF2-40B4-BE49-F238E27FC236}">
                <a16:creationId xmlns:a16="http://schemas.microsoft.com/office/drawing/2014/main" id="{D0A8EE46-0ED8-4603-932D-9281DD30987D}"/>
              </a:ext>
            </a:extLst>
          </p:cNvPr>
          <p:cNvSpPr/>
          <p:nvPr/>
        </p:nvSpPr>
        <p:spPr>
          <a:xfrm>
            <a:off x="17555433" y="5894392"/>
            <a:ext cx="1450427" cy="34684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he American university of beirut: Challenges and opportunities.">
            <a:extLst>
              <a:ext uri="{FF2B5EF4-FFF2-40B4-BE49-F238E27FC236}">
                <a16:creationId xmlns:a16="http://schemas.microsoft.com/office/drawing/2014/main" id="{82901558-EF33-4DBA-AA95-1287D94AEA40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pic>
        <p:nvPicPr>
          <p:cNvPr id="18" name="Picture 6" descr="No alternative text description for this image">
            <a:extLst>
              <a:ext uri="{FF2B5EF4-FFF2-40B4-BE49-F238E27FC236}">
                <a16:creationId xmlns:a16="http://schemas.microsoft.com/office/drawing/2014/main" id="{F15A3FE4-C05C-416C-B16C-9AD40608BE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73"/>
          <a:stretch/>
        </p:blipFill>
        <p:spPr bwMode="auto">
          <a:xfrm>
            <a:off x="8765287" y="8814342"/>
            <a:ext cx="6004182" cy="44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Card 2 Image">
            <a:extLst>
              <a:ext uri="{FF2B5EF4-FFF2-40B4-BE49-F238E27FC236}">
                <a16:creationId xmlns:a16="http://schemas.microsoft.com/office/drawing/2014/main" id="{12B827DA-46E0-4A4D-9852-D01693C6C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8806" y="8870321"/>
            <a:ext cx="6676601" cy="44335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B733E3-B42F-4083-98EF-2038C9E525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963" y="8814342"/>
            <a:ext cx="6643212" cy="442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day’s…">
            <a:extLst>
              <a:ext uri="{FF2B5EF4-FFF2-40B4-BE49-F238E27FC236}">
                <a16:creationId xmlns:a16="http://schemas.microsoft.com/office/drawing/2014/main" id="{FDEA3988-3CA8-9BC7-9EF9-DC3665EB861E}"/>
              </a:ext>
            </a:extLst>
          </p:cNvPr>
          <p:cNvSpPr txBox="1"/>
          <p:nvPr/>
        </p:nvSpPr>
        <p:spPr>
          <a:xfrm>
            <a:off x="1031065" y="2673802"/>
            <a:ext cx="17027097" cy="8643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t">
            <a:spAutoFit/>
          </a:bodyPr>
          <a:lstStyle/>
          <a:p>
            <a: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pPr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Our Growing University community Today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C6D56E-DD92-4C58-AC97-5EE24D0F3F7A}"/>
              </a:ext>
            </a:extLst>
          </p:cNvPr>
          <p:cNvSpPr txBox="1"/>
          <p:nvPr/>
        </p:nvSpPr>
        <p:spPr>
          <a:xfrm>
            <a:off x="1005840" y="4206240"/>
            <a:ext cx="411480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~</a:t>
            </a:r>
            <a:r>
              <a:rPr lang="en-US" sz="72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400</a:t>
            </a:r>
            <a:endParaRPr sz="7200" b="1" dirty="0">
              <a:solidFill>
                <a:srgbClr val="8400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910721-A031-49D0-BC25-21A6D9E36A00}"/>
              </a:ext>
            </a:extLst>
          </p:cNvPr>
          <p:cNvSpPr txBox="1"/>
          <p:nvPr/>
        </p:nvSpPr>
        <p:spPr>
          <a:xfrm>
            <a:off x="1005840" y="5522977"/>
            <a:ext cx="41148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</a:t>
            </a:r>
            <a:r>
              <a:rPr sz="3600" b="1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tudents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6ADFA5-EE7F-4422-B2A3-3F57636C55A0}"/>
              </a:ext>
            </a:extLst>
          </p:cNvPr>
          <p:cNvSpPr txBox="1"/>
          <p:nvPr/>
        </p:nvSpPr>
        <p:spPr>
          <a:xfrm>
            <a:off x="5669278" y="4206240"/>
            <a:ext cx="411480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72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40</a:t>
            </a:r>
            <a:r>
              <a:rPr sz="72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9F40A9-7BDC-4730-A706-A8A966700706}"/>
              </a:ext>
            </a:extLst>
          </p:cNvPr>
          <p:cNvSpPr txBox="1"/>
          <p:nvPr/>
        </p:nvSpPr>
        <p:spPr>
          <a:xfrm>
            <a:off x="5669278" y="5522977"/>
            <a:ext cx="41148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nationalities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9B1DC3-12A3-4C98-80C4-61501F6BED16}"/>
              </a:ext>
            </a:extLst>
          </p:cNvPr>
          <p:cNvSpPr txBox="1"/>
          <p:nvPr/>
        </p:nvSpPr>
        <p:spPr>
          <a:xfrm>
            <a:off x="10332718" y="4206240"/>
            <a:ext cx="4114800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7200" b="1">
                <a:solidFill>
                  <a:srgbClr val="840032"/>
                </a:solidFill>
                <a:latin typeface="Helvetica"/>
                <a:cs typeface="Helvetica"/>
              </a:rPr>
              <a:t>50</a:t>
            </a:r>
            <a:r>
              <a:rPr sz="7200" b="1" dirty="0">
                <a:solidFill>
                  <a:srgbClr val="840032"/>
                </a:solidFill>
                <a:latin typeface="Helvetica"/>
                <a:cs typeface="Helvetica"/>
              </a:rPr>
              <a:t>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744929-93F7-4B7C-A817-BCCF8EC2F111}"/>
              </a:ext>
            </a:extLst>
          </p:cNvPr>
          <p:cNvSpPr txBox="1"/>
          <p:nvPr/>
        </p:nvSpPr>
        <p:spPr>
          <a:xfrm>
            <a:off x="10332718" y="5522977"/>
            <a:ext cx="411480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954944-587E-4ADE-85E4-90EF16E5AC6E}"/>
              </a:ext>
            </a:extLst>
          </p:cNvPr>
          <p:cNvSpPr txBox="1"/>
          <p:nvPr/>
        </p:nvSpPr>
        <p:spPr>
          <a:xfrm>
            <a:off x="14996158" y="4206240"/>
            <a:ext cx="411480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72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10</a:t>
            </a:r>
            <a:endParaRPr sz="7200" b="1" dirty="0">
              <a:solidFill>
                <a:srgbClr val="8400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DD4C09-06D9-4D9F-A3D6-AB17F687536C}"/>
              </a:ext>
            </a:extLst>
          </p:cNvPr>
          <p:cNvSpPr txBox="1"/>
          <p:nvPr/>
        </p:nvSpPr>
        <p:spPr>
          <a:xfrm>
            <a:off x="14996158" y="5522977"/>
            <a:ext cx="4114800" cy="17543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Undergraduate &amp; graduate </a:t>
            </a:r>
            <a:r>
              <a:rPr sz="3600" b="1" dirty="0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programs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09F827-EBB0-4FCD-8F6D-C8E6AD20C50C}"/>
              </a:ext>
            </a:extLst>
          </p:cNvPr>
          <p:cNvSpPr txBox="1"/>
          <p:nvPr/>
        </p:nvSpPr>
        <p:spPr>
          <a:xfrm>
            <a:off x="19659600" y="4206240"/>
            <a:ext cx="411480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7200" b="1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865D595-4DB6-46FA-AFE9-D3673CA69587}"/>
              </a:ext>
            </a:extLst>
          </p:cNvPr>
          <p:cNvSpPr txBox="1"/>
          <p:nvPr/>
        </p:nvSpPr>
        <p:spPr>
          <a:xfrm>
            <a:off x="19659600" y="5522977"/>
            <a:ext cx="411480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>
                <a:solidFill>
                  <a:schemeClr val="bg1">
                    <a:lumMod val="5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years since
opening</a:t>
            </a:r>
          </a:p>
        </p:txBody>
      </p:sp>
      <p:sp>
        <p:nvSpPr>
          <p:cNvPr id="14" name="The American university of beirut: Challenges and opportunities.">
            <a:extLst>
              <a:ext uri="{FF2B5EF4-FFF2-40B4-BE49-F238E27FC236}">
                <a16:creationId xmlns:a16="http://schemas.microsoft.com/office/drawing/2014/main" id="{65DF8349-3267-4F7D-A9E4-174910533031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B7B99E-F2F4-4FA2-951B-9D0F69698A22}"/>
              </a:ext>
            </a:extLst>
          </p:cNvPr>
          <p:cNvSpPr txBox="1"/>
          <p:nvPr/>
        </p:nvSpPr>
        <p:spPr>
          <a:xfrm>
            <a:off x="4999770" y="9718759"/>
            <a:ext cx="14384460" cy="1651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 are s</a:t>
            </a:r>
            <a:r>
              <a:rPr sz="3600" b="1" i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mall enough to know one another.
</a:t>
            </a:r>
            <a:r>
              <a:rPr lang="en-US" sz="3600" b="1" i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And we are g</a:t>
            </a:r>
            <a:r>
              <a:rPr sz="3600" b="1" i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rowing enough to create new possibilities.</a:t>
            </a:r>
          </a:p>
        </p:txBody>
      </p:sp>
    </p:spTree>
    <p:extLst>
      <p:ext uri="{BB962C8B-B14F-4D97-AF65-F5344CB8AC3E}">
        <p14:creationId xmlns:p14="http://schemas.microsoft.com/office/powerpoint/2010/main" val="158398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oday’s…">
            <a:extLst>
              <a:ext uri="{FF2B5EF4-FFF2-40B4-BE49-F238E27FC236}">
                <a16:creationId xmlns:a16="http://schemas.microsoft.com/office/drawing/2014/main" id="{FDEA3988-3CA8-9BC7-9EF9-DC3665EB861E}"/>
              </a:ext>
            </a:extLst>
          </p:cNvPr>
          <p:cNvSpPr txBox="1"/>
          <p:nvPr/>
        </p:nvSpPr>
        <p:spPr>
          <a:xfrm>
            <a:off x="1007002" y="2457479"/>
            <a:ext cx="12703799" cy="7119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numCol="1" anchor="t">
            <a:spAutoFit/>
          </a:bodyPr>
          <a:lstStyle/>
          <a:p>
            <a: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pPr>
            <a:r>
              <a:rPr lang="en-US" sz="4400" b="1">
                <a:solidFill>
                  <a:srgbClr val="840032"/>
                </a:solidFill>
                <a:latin typeface="Helvetica"/>
              </a:rPr>
              <a:t>Welcome to our new faculty Members</a:t>
            </a:r>
            <a:endParaRPr lang="en-US" sz="4400" b="1" dirty="0">
              <a:solidFill>
                <a:srgbClr val="840032"/>
              </a:solidFill>
              <a:latin typeface="Helvetica" pitchFamily="2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78B317A-37F4-43A3-AE1E-2B7E92C6BA82}"/>
              </a:ext>
            </a:extLst>
          </p:cNvPr>
          <p:cNvSpPr/>
          <p:nvPr/>
        </p:nvSpPr>
        <p:spPr>
          <a:xfrm>
            <a:off x="478989" y="3586574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307C20-BBF8-40C8-B4F9-1B11ECE9D5A3}"/>
              </a:ext>
            </a:extLst>
          </p:cNvPr>
          <p:cNvSpPr txBox="1"/>
          <p:nvPr/>
        </p:nvSpPr>
        <p:spPr>
          <a:xfrm>
            <a:off x="2216349" y="3678015"/>
            <a:ext cx="34747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Lorenzo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Palladini</a:t>
            </a:r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D0DC79-72A9-45DC-9934-BBA4B8636FB4}"/>
              </a:ext>
            </a:extLst>
          </p:cNvPr>
          <p:cNvSpPr txBox="1"/>
          <p:nvPr/>
        </p:nvSpPr>
        <p:spPr>
          <a:xfrm>
            <a:off x="2216349" y="4318094"/>
            <a:ext cx="347472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Assistant Professor,</a:t>
            </a:r>
          </a:p>
          <a:p>
            <a:pPr algn="l"/>
            <a:r>
              <a:rPr lang="en-US" sz="2200" dirty="0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of Business</a:t>
            </a:r>
            <a:endParaRPr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6A53B4B-50E8-4397-98E3-0E752F2CA370}"/>
              </a:ext>
            </a:extLst>
          </p:cNvPr>
          <p:cNvSpPr/>
          <p:nvPr/>
        </p:nvSpPr>
        <p:spPr>
          <a:xfrm>
            <a:off x="6249333" y="3586574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74CBAF-A973-4839-8F19-B1E05AF8AB80}"/>
              </a:ext>
            </a:extLst>
          </p:cNvPr>
          <p:cNvSpPr txBox="1"/>
          <p:nvPr/>
        </p:nvSpPr>
        <p:spPr>
          <a:xfrm>
            <a:off x="6395637" y="4098638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56FB24-2A3F-4C20-B44D-1970DA9CD161}"/>
              </a:ext>
            </a:extLst>
          </p:cNvPr>
          <p:cNvSpPr txBox="1"/>
          <p:nvPr/>
        </p:nvSpPr>
        <p:spPr>
          <a:xfrm>
            <a:off x="7928257" y="3678015"/>
            <a:ext cx="4227413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Marianna Constantinou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8D53A8-F01C-4111-97C6-DC33FF49B129}"/>
              </a:ext>
            </a:extLst>
          </p:cNvPr>
          <p:cNvSpPr txBox="1"/>
          <p:nvPr/>
        </p:nvSpPr>
        <p:spPr>
          <a:xfrm>
            <a:off x="7928257" y="4318094"/>
            <a:ext cx="4004109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Assistant Professor, </a:t>
            </a:r>
          </a:p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Faculty of Arts &amp; Sciences</a:t>
            </a:r>
            <a:endParaRPr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E4D7CEC-7897-4476-B3EC-D7410DB91CF9}"/>
              </a:ext>
            </a:extLst>
          </p:cNvPr>
          <p:cNvSpPr/>
          <p:nvPr/>
        </p:nvSpPr>
        <p:spPr>
          <a:xfrm>
            <a:off x="12719784" y="3586574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3884542-29CC-46F3-AF8A-5A579290690B}"/>
              </a:ext>
            </a:extLst>
          </p:cNvPr>
          <p:cNvSpPr txBox="1"/>
          <p:nvPr/>
        </p:nvSpPr>
        <p:spPr>
          <a:xfrm>
            <a:off x="12866088" y="4098638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82BA056-4B5E-4B69-AF7D-B60DE54EC5A3}"/>
              </a:ext>
            </a:extLst>
          </p:cNvPr>
          <p:cNvSpPr txBox="1"/>
          <p:nvPr/>
        </p:nvSpPr>
        <p:spPr>
          <a:xfrm>
            <a:off x="14457144" y="3678015"/>
            <a:ext cx="34747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Diana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Abbani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92E128-B2B0-4A16-8706-9D1B1AF223AB}"/>
              </a:ext>
            </a:extLst>
          </p:cNvPr>
          <p:cNvSpPr txBox="1"/>
          <p:nvPr/>
        </p:nvSpPr>
        <p:spPr>
          <a:xfrm>
            <a:off x="14457144" y="4318094"/>
            <a:ext cx="3474720" cy="178510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Assistant Professor &amp; Chair of the Institute for the Liberal Arts, Faculty of Arts &amp; Sciences</a:t>
            </a:r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l"/>
            <a:endParaRPr lang="en-US"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DFC131C-A78C-461E-85EE-67BEB565EC5A}"/>
              </a:ext>
            </a:extLst>
          </p:cNvPr>
          <p:cNvSpPr/>
          <p:nvPr/>
        </p:nvSpPr>
        <p:spPr>
          <a:xfrm>
            <a:off x="18816673" y="3586574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5469E43-BB0A-46B7-8C32-1B1543DF660E}"/>
              </a:ext>
            </a:extLst>
          </p:cNvPr>
          <p:cNvSpPr txBox="1"/>
          <p:nvPr/>
        </p:nvSpPr>
        <p:spPr>
          <a:xfrm>
            <a:off x="18962977" y="4098638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D5B8148-A5C5-47AD-AB3E-9C8CB879FC70}"/>
              </a:ext>
            </a:extLst>
          </p:cNvPr>
          <p:cNvSpPr txBox="1"/>
          <p:nvPr/>
        </p:nvSpPr>
        <p:spPr>
          <a:xfrm>
            <a:off x="20398205" y="3678015"/>
            <a:ext cx="4180577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/>
                <a:cs typeface="Helvetica"/>
              </a:rPr>
              <a:t>Christos </a:t>
            </a:r>
            <a:endParaRPr lang="en-US">
              <a:latin typeface="Helvetica"/>
              <a:cs typeface="Helvetica"/>
            </a:endParaRPr>
          </a:p>
          <a:p>
            <a:pPr algn="l"/>
            <a:r>
              <a:rPr lang="en-US" sz="2800" b="1" dirty="0" err="1">
                <a:solidFill>
                  <a:srgbClr val="192637"/>
                </a:solidFill>
                <a:latin typeface="Helvetica"/>
                <a:cs typeface="Helvetica"/>
              </a:rPr>
              <a:t>Hadjioannou</a:t>
            </a:r>
            <a:r>
              <a:rPr lang="en-US" sz="2800" b="1" dirty="0">
                <a:solidFill>
                  <a:srgbClr val="192637"/>
                </a:solidFill>
                <a:latin typeface="Helvetica"/>
                <a:cs typeface="Helvetica"/>
              </a:rPr>
              <a:t> </a:t>
            </a:r>
            <a:endParaRPr lang="en-US">
              <a:latin typeface="Helvetica"/>
              <a:cs typeface="Helvetica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BF8285F-C435-4920-938F-36935BFCE914}"/>
              </a:ext>
            </a:extLst>
          </p:cNvPr>
          <p:cNvSpPr/>
          <p:nvPr/>
        </p:nvSpPr>
        <p:spPr>
          <a:xfrm>
            <a:off x="478989" y="6116096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A74A507-2559-493F-961A-6B90788ABC7B}"/>
              </a:ext>
            </a:extLst>
          </p:cNvPr>
          <p:cNvSpPr txBox="1"/>
          <p:nvPr/>
        </p:nvSpPr>
        <p:spPr>
          <a:xfrm>
            <a:off x="625293" y="6628160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85E783-9D45-4DA0-B6F7-94AEA9DE0BDA}"/>
              </a:ext>
            </a:extLst>
          </p:cNvPr>
          <p:cNvSpPr txBox="1"/>
          <p:nvPr/>
        </p:nvSpPr>
        <p:spPr>
          <a:xfrm>
            <a:off x="2118657" y="6224923"/>
            <a:ext cx="4021796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Nandia</a:t>
            </a:r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Dedeletakis</a:t>
            </a:r>
            <a:endParaRPr lang="en-US"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F62F9C-040E-4548-A5BE-D78CD9B586EF}"/>
              </a:ext>
            </a:extLst>
          </p:cNvPr>
          <p:cNvSpPr txBox="1"/>
          <p:nvPr/>
        </p:nvSpPr>
        <p:spPr>
          <a:xfrm>
            <a:off x="14440145" y="8807768"/>
            <a:ext cx="34747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Marielle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Snel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C4A824B-130F-4D6C-841B-798C8AD0A89F}"/>
              </a:ext>
            </a:extLst>
          </p:cNvPr>
          <p:cNvSpPr/>
          <p:nvPr/>
        </p:nvSpPr>
        <p:spPr>
          <a:xfrm>
            <a:off x="12719784" y="6116096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E722BC8-69FB-44DC-B579-08FDA70916FF}"/>
              </a:ext>
            </a:extLst>
          </p:cNvPr>
          <p:cNvSpPr txBox="1"/>
          <p:nvPr/>
        </p:nvSpPr>
        <p:spPr>
          <a:xfrm>
            <a:off x="12866088" y="6628160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BBF0E1-D6A4-464D-B9F6-0EDD1BC80CA4}"/>
              </a:ext>
            </a:extLst>
          </p:cNvPr>
          <p:cNvSpPr txBox="1"/>
          <p:nvPr/>
        </p:nvSpPr>
        <p:spPr>
          <a:xfrm>
            <a:off x="14457143" y="6207537"/>
            <a:ext cx="3781453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Aspasia Stephanou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2097B4B-44AA-4A4D-AE06-448BBB70737C}"/>
              </a:ext>
            </a:extLst>
          </p:cNvPr>
          <p:cNvSpPr txBox="1"/>
          <p:nvPr/>
        </p:nvSpPr>
        <p:spPr>
          <a:xfrm>
            <a:off x="20398206" y="6207537"/>
            <a:ext cx="34747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Loubna</a:t>
            </a:r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Talbi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A638B63-D1F3-45F8-A9AE-415565B8B569}"/>
              </a:ext>
            </a:extLst>
          </p:cNvPr>
          <p:cNvSpPr/>
          <p:nvPr/>
        </p:nvSpPr>
        <p:spPr>
          <a:xfrm>
            <a:off x="478989" y="8621555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9010AC7-A7B7-4F1E-B897-979E7C383B18}"/>
              </a:ext>
            </a:extLst>
          </p:cNvPr>
          <p:cNvSpPr txBox="1"/>
          <p:nvPr/>
        </p:nvSpPr>
        <p:spPr>
          <a:xfrm>
            <a:off x="2216349" y="8684411"/>
            <a:ext cx="384047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Christiana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Kelepeshi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46EF783-B729-4EF7-8CD3-1640E1B4C15A}"/>
              </a:ext>
            </a:extLst>
          </p:cNvPr>
          <p:cNvSpPr txBox="1"/>
          <p:nvPr/>
        </p:nvSpPr>
        <p:spPr>
          <a:xfrm>
            <a:off x="2216349" y="9300427"/>
            <a:ext cx="384047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sz="2200" dirty="0">
              <a:solidFill>
                <a:srgbClr val="646E78"/>
              </a:solidFill>
              <a:latin typeface="Helvetica"/>
              <a:cs typeface="Helvetica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4732B33-9920-46D2-87EE-0B519B8B5538}"/>
              </a:ext>
            </a:extLst>
          </p:cNvPr>
          <p:cNvSpPr/>
          <p:nvPr/>
        </p:nvSpPr>
        <p:spPr>
          <a:xfrm>
            <a:off x="6249333" y="8621555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989CCB7-A547-406F-AE73-F0F56A6E8AF7}"/>
              </a:ext>
            </a:extLst>
          </p:cNvPr>
          <p:cNvSpPr txBox="1"/>
          <p:nvPr/>
        </p:nvSpPr>
        <p:spPr>
          <a:xfrm>
            <a:off x="6395637" y="9133619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75E7648-EFD5-463F-B19C-8C4CE0F0D405}"/>
              </a:ext>
            </a:extLst>
          </p:cNvPr>
          <p:cNvSpPr txBox="1"/>
          <p:nvPr/>
        </p:nvSpPr>
        <p:spPr>
          <a:xfrm>
            <a:off x="7928258" y="8712996"/>
            <a:ext cx="4451684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Alexandros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Zachariades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A525E7AD-B53C-47F8-B06A-1FE083E7A18B}"/>
              </a:ext>
            </a:extLst>
          </p:cNvPr>
          <p:cNvSpPr/>
          <p:nvPr/>
        </p:nvSpPr>
        <p:spPr>
          <a:xfrm>
            <a:off x="12719784" y="8621555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DF4705C-4FA5-425B-A6B9-EC703CE6023B}"/>
              </a:ext>
            </a:extLst>
          </p:cNvPr>
          <p:cNvSpPr txBox="1"/>
          <p:nvPr/>
        </p:nvSpPr>
        <p:spPr>
          <a:xfrm>
            <a:off x="12866088" y="9133619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C1FDB87-E712-49FB-95E7-7DC092BB0DA8}"/>
              </a:ext>
            </a:extLst>
          </p:cNvPr>
          <p:cNvSpPr txBox="1"/>
          <p:nvPr/>
        </p:nvSpPr>
        <p:spPr>
          <a:xfrm>
            <a:off x="7877364" y="6213701"/>
            <a:ext cx="3474720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Elizabeth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Hoak</a:t>
            </a:r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-Doering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C4C8F87-54DE-4F54-B605-24EDCD2A662B}"/>
              </a:ext>
            </a:extLst>
          </p:cNvPr>
          <p:cNvSpPr txBox="1"/>
          <p:nvPr/>
        </p:nvSpPr>
        <p:spPr>
          <a:xfrm>
            <a:off x="20398206" y="8712996"/>
            <a:ext cx="34747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Maria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Mouskou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1442BF8-0FFB-4769-A6F4-0BFE89625873}"/>
              </a:ext>
            </a:extLst>
          </p:cNvPr>
          <p:cNvSpPr txBox="1"/>
          <p:nvPr/>
        </p:nvSpPr>
        <p:spPr>
          <a:xfrm>
            <a:off x="20398206" y="9353075"/>
            <a:ext cx="347472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Special Scientist-Lecturer, Faculty of Business</a:t>
            </a:r>
            <a:endParaRPr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035BDB5-5311-40CC-B706-EE5CC31A7518}"/>
              </a:ext>
            </a:extLst>
          </p:cNvPr>
          <p:cNvSpPr txBox="1"/>
          <p:nvPr/>
        </p:nvSpPr>
        <p:spPr>
          <a:xfrm>
            <a:off x="6725210" y="12946329"/>
            <a:ext cx="969264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b="1" i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growing faculty community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ECF3DC61-9C92-462F-9C1A-8D801BC8E8A1}"/>
              </a:ext>
            </a:extLst>
          </p:cNvPr>
          <p:cNvSpPr/>
          <p:nvPr/>
        </p:nvSpPr>
        <p:spPr>
          <a:xfrm>
            <a:off x="595253" y="11108359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A1C4649-A421-4D33-A5FE-9B1C739A1568}"/>
              </a:ext>
            </a:extLst>
          </p:cNvPr>
          <p:cNvSpPr txBox="1"/>
          <p:nvPr/>
        </p:nvSpPr>
        <p:spPr>
          <a:xfrm>
            <a:off x="741557" y="11620423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D8947EB-E282-428C-B276-9A95AEB71827}"/>
              </a:ext>
            </a:extLst>
          </p:cNvPr>
          <p:cNvSpPr txBox="1"/>
          <p:nvPr/>
        </p:nvSpPr>
        <p:spPr>
          <a:xfrm>
            <a:off x="2332613" y="11199800"/>
            <a:ext cx="34747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Giannis Savva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197BCB0-13F3-42DB-9517-40D391CAFAA2}"/>
              </a:ext>
            </a:extLst>
          </p:cNvPr>
          <p:cNvSpPr txBox="1"/>
          <p:nvPr/>
        </p:nvSpPr>
        <p:spPr>
          <a:xfrm>
            <a:off x="2332613" y="11815816"/>
            <a:ext cx="347472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Special Scientist-Lecturer, Faculty of Engineering</a:t>
            </a:r>
            <a:endParaRPr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F6346788-A717-45EF-A886-0DE02CC32967}"/>
              </a:ext>
            </a:extLst>
          </p:cNvPr>
          <p:cNvSpPr/>
          <p:nvPr/>
        </p:nvSpPr>
        <p:spPr>
          <a:xfrm>
            <a:off x="6174454" y="11205751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0DECD87E-2344-4C3B-8514-776630526265}"/>
              </a:ext>
            </a:extLst>
          </p:cNvPr>
          <p:cNvSpPr txBox="1"/>
          <p:nvPr/>
        </p:nvSpPr>
        <p:spPr>
          <a:xfrm>
            <a:off x="6320758" y="11717815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19B090A-9232-4944-B2BF-6E417D086408}"/>
              </a:ext>
            </a:extLst>
          </p:cNvPr>
          <p:cNvSpPr txBox="1"/>
          <p:nvPr/>
        </p:nvSpPr>
        <p:spPr>
          <a:xfrm>
            <a:off x="7950770" y="11277714"/>
            <a:ext cx="4008919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Panikkos</a:t>
            </a:r>
            <a:r>
              <a:rPr lang="en-US" sz="2800" b="1" dirty="0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9263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Poutziouris</a:t>
            </a:r>
            <a:endParaRPr sz="2800" b="1" dirty="0">
              <a:solidFill>
                <a:srgbClr val="192637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3FC1CC-42C0-4D2B-AB96-3E3D32EEF2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4" t="14582" r="15711" b="17091"/>
          <a:stretch/>
        </p:blipFill>
        <p:spPr>
          <a:xfrm>
            <a:off x="350973" y="8534261"/>
            <a:ext cx="1682496" cy="1637628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id="{3E57FABC-95F2-4C7D-B226-0EE738D73513}"/>
              </a:ext>
            </a:extLst>
          </p:cNvPr>
          <p:cNvSpPr txBox="1"/>
          <p:nvPr/>
        </p:nvSpPr>
        <p:spPr>
          <a:xfrm>
            <a:off x="7920079" y="9255980"/>
            <a:ext cx="384047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sz="2200" dirty="0">
              <a:solidFill>
                <a:srgbClr val="646E78"/>
              </a:solidFill>
              <a:latin typeface="Helvetica"/>
              <a:cs typeface="Helvetica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40013712-A6FF-4018-9CD4-C65C7A977215}"/>
              </a:ext>
            </a:extLst>
          </p:cNvPr>
          <p:cNvSpPr txBox="1"/>
          <p:nvPr/>
        </p:nvSpPr>
        <p:spPr>
          <a:xfrm>
            <a:off x="20398206" y="6761998"/>
            <a:ext cx="3840478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Instructor &amp; Academic Affairs Assistant, Faculty of Arts &amp; Sciences</a:t>
            </a:r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082588D1-E137-4D3E-8F2A-0FC8FFCB2F33}"/>
              </a:ext>
            </a:extLst>
          </p:cNvPr>
          <p:cNvSpPr txBox="1"/>
          <p:nvPr/>
        </p:nvSpPr>
        <p:spPr>
          <a:xfrm>
            <a:off x="14479281" y="6797437"/>
            <a:ext cx="384047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18CFB12B-7B85-4675-BA45-6ADB87514B87}"/>
              </a:ext>
            </a:extLst>
          </p:cNvPr>
          <p:cNvSpPr txBox="1"/>
          <p:nvPr/>
        </p:nvSpPr>
        <p:spPr>
          <a:xfrm>
            <a:off x="14440145" y="9397668"/>
            <a:ext cx="3840478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l"/>
            <a:endParaRPr lang="en-US"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1252D67D-9034-41D7-B54A-D8388A4F5CEA}"/>
              </a:ext>
            </a:extLst>
          </p:cNvPr>
          <p:cNvSpPr txBox="1"/>
          <p:nvPr/>
        </p:nvSpPr>
        <p:spPr>
          <a:xfrm>
            <a:off x="2216349" y="6801949"/>
            <a:ext cx="384047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sz="2200" dirty="0">
              <a:solidFill>
                <a:srgbClr val="646E78"/>
              </a:solidFill>
              <a:latin typeface="Helvetica"/>
              <a:cs typeface="Helvetica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788D4EF-3160-4A75-B336-A4791D56ED94}"/>
              </a:ext>
            </a:extLst>
          </p:cNvPr>
          <p:cNvSpPr txBox="1"/>
          <p:nvPr/>
        </p:nvSpPr>
        <p:spPr>
          <a:xfrm>
            <a:off x="20398206" y="4699956"/>
            <a:ext cx="3840478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l"/>
            <a:endParaRPr lang="en-US"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A2EE4D-C886-4269-BBD0-0EF40BCA30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88" b="10987"/>
          <a:stretch/>
        </p:blipFill>
        <p:spPr>
          <a:xfrm>
            <a:off x="18670369" y="3499002"/>
            <a:ext cx="1653931" cy="1638183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A0603C-CC41-4F10-806B-CFACF8F029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7" t="8751" r="18343" b="40674"/>
          <a:stretch/>
        </p:blipFill>
        <p:spPr>
          <a:xfrm>
            <a:off x="12707278" y="5989509"/>
            <a:ext cx="1644947" cy="1736982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5FF79B-E47B-4B1F-8B1E-DCDE136D18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613" y="8534261"/>
            <a:ext cx="1682496" cy="1682496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0E8D4B65-9464-4E76-B62A-0331D108F1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475"/>
          <a:stretch/>
        </p:blipFill>
        <p:spPr>
          <a:xfrm>
            <a:off x="12549416" y="3431709"/>
            <a:ext cx="1786916" cy="1686453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3D00BFFB-E23A-4847-8A61-758655679EC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54"/>
          <a:stretch/>
        </p:blipFill>
        <p:spPr>
          <a:xfrm>
            <a:off x="6057023" y="5995874"/>
            <a:ext cx="1757963" cy="1686453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53" name="TextBox 152">
            <a:extLst>
              <a:ext uri="{FF2B5EF4-FFF2-40B4-BE49-F238E27FC236}">
                <a16:creationId xmlns:a16="http://schemas.microsoft.com/office/drawing/2014/main" id="{E2589893-AD2E-4FFE-A9BA-96A67BFFE346}"/>
              </a:ext>
            </a:extLst>
          </p:cNvPr>
          <p:cNvSpPr txBox="1"/>
          <p:nvPr/>
        </p:nvSpPr>
        <p:spPr>
          <a:xfrm>
            <a:off x="7881691" y="7120812"/>
            <a:ext cx="384047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sz="2200" dirty="0">
              <a:solidFill>
                <a:srgbClr val="646E78"/>
              </a:solidFill>
              <a:latin typeface="Helvetica"/>
              <a:cs typeface="Helvetica"/>
            </a:endParaRPr>
          </a:p>
        </p:txBody>
      </p:sp>
      <p:pic>
        <p:nvPicPr>
          <p:cNvPr id="155" name="Picture 154">
            <a:extLst>
              <a:ext uri="{FF2B5EF4-FFF2-40B4-BE49-F238E27FC236}">
                <a16:creationId xmlns:a16="http://schemas.microsoft.com/office/drawing/2014/main" id="{F76BDD6F-EF70-4F81-8967-204CC515A2E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9" t="2342" r="33495" b="46106"/>
          <a:stretch/>
        </p:blipFill>
        <p:spPr>
          <a:xfrm>
            <a:off x="344250" y="3397425"/>
            <a:ext cx="1786916" cy="1804762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7" name="Picture 156">
            <a:extLst>
              <a:ext uri="{FF2B5EF4-FFF2-40B4-BE49-F238E27FC236}">
                <a16:creationId xmlns:a16="http://schemas.microsoft.com/office/drawing/2014/main" id="{51C8EC9E-CC98-4E33-BEE9-C8593D6324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218" y="5989509"/>
            <a:ext cx="1625665" cy="1637629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746E439C-B68D-49B3-86CA-BD6694FFCD6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4" b="10294"/>
          <a:stretch/>
        </p:blipFill>
        <p:spPr>
          <a:xfrm>
            <a:off x="456192" y="11043074"/>
            <a:ext cx="1625665" cy="1612762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CAC9400E-B886-4281-9AC8-9A039E5DC85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59"/>
          <a:stretch/>
        </p:blipFill>
        <p:spPr>
          <a:xfrm>
            <a:off x="6011591" y="3378252"/>
            <a:ext cx="1819654" cy="1793365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F040F728-868B-4A25-95AC-ED42029284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568823" y="8524332"/>
            <a:ext cx="1774421" cy="1761642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8" name="The American university of beirut: Challenges and opportunities.">
            <a:extLst>
              <a:ext uri="{FF2B5EF4-FFF2-40B4-BE49-F238E27FC236}">
                <a16:creationId xmlns:a16="http://schemas.microsoft.com/office/drawing/2014/main" id="{133D17E7-C714-4716-8072-6A09A0FBF15A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7DF55F-AE69-488E-8F9C-D92F09CE07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57" y="11013764"/>
            <a:ext cx="1862843" cy="1844214"/>
          </a:xfrm>
          <a:prstGeom prst="flowChartConnector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7954152D-B098-4114-942F-F2B1C250230B}"/>
              </a:ext>
            </a:extLst>
          </p:cNvPr>
          <p:cNvSpPr txBox="1"/>
          <p:nvPr/>
        </p:nvSpPr>
        <p:spPr>
          <a:xfrm>
            <a:off x="7966561" y="11904115"/>
            <a:ext cx="3474720" cy="76944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Special Scientist-Lecturer, Faculty of Business</a:t>
            </a:r>
            <a:endParaRPr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E3BB499-5E22-CAB9-4F44-236BCF26BF0A}"/>
              </a:ext>
            </a:extLst>
          </p:cNvPr>
          <p:cNvSpPr/>
          <p:nvPr/>
        </p:nvSpPr>
        <p:spPr>
          <a:xfrm>
            <a:off x="12730681" y="11147736"/>
            <a:ext cx="1426464" cy="1426464"/>
          </a:xfrm>
          <a:prstGeom prst="ellipse">
            <a:avLst/>
          </a:prstGeom>
          <a:solidFill>
            <a:srgbClr val="E1E4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54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C264BE-CCA2-EEA8-D838-03E4F2BF04DA}"/>
              </a:ext>
            </a:extLst>
          </p:cNvPr>
          <p:cNvSpPr txBox="1"/>
          <p:nvPr/>
        </p:nvSpPr>
        <p:spPr>
          <a:xfrm>
            <a:off x="12876985" y="11659800"/>
            <a:ext cx="1133856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>
                <a:solidFill>
                  <a:srgbClr val="646E7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028B35-9815-E506-D0D9-1235BA7D9C92}"/>
              </a:ext>
            </a:extLst>
          </p:cNvPr>
          <p:cNvSpPr txBox="1"/>
          <p:nvPr/>
        </p:nvSpPr>
        <p:spPr>
          <a:xfrm>
            <a:off x="14468041" y="12190292"/>
            <a:ext cx="3756073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2D4B26-CAFB-5A34-82A1-BB69A31FBA23}"/>
              </a:ext>
            </a:extLst>
          </p:cNvPr>
          <p:cNvSpPr txBox="1"/>
          <p:nvPr/>
        </p:nvSpPr>
        <p:spPr>
          <a:xfrm>
            <a:off x="20339416" y="11317091"/>
            <a:ext cx="4008919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/>
                <a:cs typeface="Helvetica"/>
              </a:rPr>
              <a:t>Anna Maria Kontou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8EECFC-6E4A-47CE-8379-A1324D96C8BC}"/>
              </a:ext>
            </a:extLst>
          </p:cNvPr>
          <p:cNvSpPr txBox="1"/>
          <p:nvPr/>
        </p:nvSpPr>
        <p:spPr>
          <a:xfrm>
            <a:off x="20355207" y="11943492"/>
            <a:ext cx="3474720" cy="11079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200" dirty="0">
                <a:solidFill>
                  <a:srgbClr val="646E78"/>
                </a:solidFill>
                <a:latin typeface="Helvetica"/>
                <a:cs typeface="Helvetica"/>
              </a:rPr>
              <a:t>Special Scientist-Lecturer, Faculty of Arts &amp; Sciences</a:t>
            </a:r>
            <a:endParaRPr lang="en-US" sz="2200" dirty="0">
              <a:solidFill>
                <a:srgbClr val="000000"/>
              </a:solidFill>
              <a:latin typeface="Helvetica"/>
              <a:cs typeface="Helvetica"/>
            </a:endParaRPr>
          </a:p>
          <a:p>
            <a:pPr algn="l"/>
            <a:endParaRPr lang="en-US" sz="2200" dirty="0">
              <a:solidFill>
                <a:srgbClr val="646E78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34A3F68-6955-F169-22ED-2B6B58E92A3F}"/>
              </a:ext>
            </a:extLst>
          </p:cNvPr>
          <p:cNvSpPr txBox="1"/>
          <p:nvPr/>
        </p:nvSpPr>
        <p:spPr>
          <a:xfrm>
            <a:off x="14476435" y="11239178"/>
            <a:ext cx="439968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2800" b="1" dirty="0">
                <a:solidFill>
                  <a:srgbClr val="192637"/>
                </a:solidFill>
                <a:latin typeface="Helvetica"/>
                <a:cs typeface="Helvetica"/>
              </a:rPr>
              <a:t>Revekka </a:t>
            </a:r>
            <a:endParaRPr lang="en-US"/>
          </a:p>
          <a:p>
            <a:pPr algn="l"/>
            <a:r>
              <a:rPr lang="en-US" sz="2800" b="1" dirty="0">
                <a:solidFill>
                  <a:srgbClr val="192637"/>
                </a:solidFill>
                <a:latin typeface="Helvetica"/>
                <a:cs typeface="Helvetica"/>
              </a:rPr>
              <a:t>Christodoulou</a:t>
            </a:r>
            <a:endParaRPr lang="en-US" dirty="0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21193604-D385-2029-5376-FA8684BED283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21602" t="28084" r="29056" b="35386"/>
          <a:stretch>
            <a:fillRect/>
          </a:stretch>
        </p:blipFill>
        <p:spPr>
          <a:xfrm>
            <a:off x="12505962" y="11105518"/>
            <a:ext cx="1849352" cy="1806246"/>
          </a:xfrm>
          <a:prstGeom prst="flowChartConnector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C0DCE90E-FCA6-FD8B-9F5C-1837D29DDE98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29212" t="26250" r="23540" b="37806"/>
          <a:stretch>
            <a:fillRect/>
          </a:stretch>
        </p:blipFill>
        <p:spPr>
          <a:xfrm>
            <a:off x="18559756" y="11159150"/>
            <a:ext cx="1789893" cy="1803913"/>
          </a:xfrm>
          <a:prstGeom prst="flowChartConnector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5636AC-A761-E762-6E82-B58B4B8597D7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40609" t="18510" r="9840" b="8073"/>
          <a:stretch>
            <a:fillRect/>
          </a:stretch>
        </p:blipFill>
        <p:spPr>
          <a:xfrm rot="16200000">
            <a:off x="18595999" y="6050663"/>
            <a:ext cx="1860015" cy="1861985"/>
          </a:xfrm>
          <a:prstGeom prst="flowChartConnector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1E243F-B9BD-0E75-E1E6-FC5051A5A2C5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t="-875" r="8543" b="14760"/>
          <a:stretch>
            <a:fillRect/>
          </a:stretch>
        </p:blipFill>
        <p:spPr>
          <a:xfrm>
            <a:off x="18485213" y="8463759"/>
            <a:ext cx="1879699" cy="1848960"/>
          </a:xfrm>
          <a:prstGeom prst="flowChartConnector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17231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 bridge to the highway!">
            <a:extLst>
              <a:ext uri="{FF2B5EF4-FFF2-40B4-BE49-F238E27FC236}">
                <a16:creationId xmlns:a16="http://schemas.microsoft.com/office/drawing/2014/main" id="{9FF79580-45EB-1204-DC3D-98169A46FE2D}"/>
              </a:ext>
            </a:extLst>
          </p:cNvPr>
          <p:cNvSpPr txBox="1"/>
          <p:nvPr/>
        </p:nvSpPr>
        <p:spPr>
          <a:xfrm>
            <a:off x="4828675" y="2639036"/>
            <a:ext cx="14245389" cy="86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Where we are going</a:t>
            </a:r>
          </a:p>
        </p:txBody>
      </p:sp>
      <p:sp>
        <p:nvSpPr>
          <p:cNvPr id="7" name="The American university of beirut: Challenges and opportunities.">
            <a:extLst>
              <a:ext uri="{FF2B5EF4-FFF2-40B4-BE49-F238E27FC236}">
                <a16:creationId xmlns:a16="http://schemas.microsoft.com/office/drawing/2014/main" id="{8E8FF7E6-0A7C-411C-AC89-8AA1531CC79C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12" name="A bridge to the highway!">
            <a:extLst>
              <a:ext uri="{FF2B5EF4-FFF2-40B4-BE49-F238E27FC236}">
                <a16:creationId xmlns:a16="http://schemas.microsoft.com/office/drawing/2014/main" id="{4D4BAC03-DBBF-405D-AEF3-849DECC3F2BF}"/>
              </a:ext>
            </a:extLst>
          </p:cNvPr>
          <p:cNvSpPr txBox="1"/>
          <p:nvPr/>
        </p:nvSpPr>
        <p:spPr>
          <a:xfrm>
            <a:off x="-30424" y="12481587"/>
            <a:ext cx="23963586" cy="601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3600" i="1" cap="none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pioneering educational offerings • cutting-edge research • knowledge creation• impactful community service</a:t>
            </a:r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911467AE-2CDF-4E7E-B78F-C93EBD4E4896}"/>
              </a:ext>
            </a:extLst>
          </p:cNvPr>
          <p:cNvSpPr/>
          <p:nvPr/>
        </p:nvSpPr>
        <p:spPr>
          <a:xfrm>
            <a:off x="840827" y="4382813"/>
            <a:ext cx="11070469" cy="6035040"/>
          </a:xfrm>
          <a:prstGeom prst="roundRect">
            <a:avLst/>
          </a:prstGeom>
          <a:solidFill>
            <a:srgbClr val="FAF0F1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6A5EB1-2EB7-48EC-A510-5500A0EBFBA9}"/>
              </a:ext>
            </a:extLst>
          </p:cNvPr>
          <p:cNvSpPr txBox="1"/>
          <p:nvPr/>
        </p:nvSpPr>
        <p:spPr>
          <a:xfrm>
            <a:off x="1137422" y="4840013"/>
            <a:ext cx="102548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Mission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C0B7B-3C40-4DF5-A68C-3528339AC3A0}"/>
              </a:ext>
            </a:extLst>
          </p:cNvPr>
          <p:cNvSpPr txBox="1"/>
          <p:nvPr/>
        </p:nvSpPr>
        <p:spPr>
          <a:xfrm>
            <a:off x="1137422" y="5900716"/>
            <a:ext cx="10254862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AUB Mediterraneo is a twin campus of AUB, bringing over 160 years of educational excellence to Europe.</a:t>
            </a:r>
          </a:p>
          <a:p>
            <a:pPr algn="l"/>
            <a:endParaRPr lang="en-US" sz="26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It prepares </a:t>
            </a:r>
            <a:r>
              <a:rPr lang="en-US" sz="2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critical thinkers, global leaders, innovators</a:t>
            </a:r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</a:t>
            </a:r>
            <a:r>
              <a:rPr lang="en-US" sz="2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responsible global citizens</a:t>
            </a:r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through a liberal arts model, cutting-edge research, experiential learning, and community engagement. </a:t>
            </a:r>
          </a:p>
          <a:p>
            <a:pPr algn="l"/>
            <a:endParaRPr lang="en-US" sz="26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campus </a:t>
            </a:r>
            <a:r>
              <a:rPr lang="en-US" sz="2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fosters freedom of thought, tolerance, and respect for diversity</a:t>
            </a:r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serves as a hub for collaborative research and intercultural exchange.</a:t>
            </a: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1DA23D4A-154D-4094-A1B9-6BBB905CF2C0}"/>
              </a:ext>
            </a:extLst>
          </p:cNvPr>
          <p:cNvSpPr/>
          <p:nvPr/>
        </p:nvSpPr>
        <p:spPr>
          <a:xfrm>
            <a:off x="12570372" y="4382813"/>
            <a:ext cx="11070469" cy="6035040"/>
          </a:xfrm>
          <a:prstGeom prst="roundRect">
            <a:avLst/>
          </a:prstGeom>
          <a:solidFill>
            <a:srgbClr val="F3F6FB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11BC6F-CAAE-41B5-9183-A158405EDBAB}"/>
              </a:ext>
            </a:extLst>
          </p:cNvPr>
          <p:cNvSpPr txBox="1"/>
          <p:nvPr/>
        </p:nvSpPr>
        <p:spPr>
          <a:xfrm>
            <a:off x="13029610" y="4840013"/>
            <a:ext cx="7237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Vision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C10A17-3364-4584-81E2-A26759AD4CE4}"/>
              </a:ext>
            </a:extLst>
          </p:cNvPr>
          <p:cNvSpPr txBox="1"/>
          <p:nvPr/>
        </p:nvSpPr>
        <p:spPr>
          <a:xfrm>
            <a:off x="13129172" y="5900718"/>
            <a:ext cx="1011740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hub of knowledge exchange and creation that leads social, environmental, and technological advancement through state-of-the-art and </a:t>
            </a:r>
            <a:r>
              <a:rPr lang="en-US" sz="2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pioneering</a:t>
            </a:r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2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educational offerings, cutting-edge research</a:t>
            </a:r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en-US" sz="2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knowledge creation</a:t>
            </a:r>
            <a:r>
              <a:rPr lang="en-US" sz="2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</a:t>
            </a:r>
            <a:r>
              <a:rPr lang="en-US" sz="2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impactful community service.​</a:t>
            </a:r>
          </a:p>
        </p:txBody>
      </p:sp>
    </p:spTree>
    <p:extLst>
      <p:ext uri="{BB962C8B-B14F-4D97-AF65-F5344CB8AC3E}">
        <p14:creationId xmlns:p14="http://schemas.microsoft.com/office/powerpoint/2010/main" val="3307760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03.">
            <a:extLst>
              <a:ext uri="{FF2B5EF4-FFF2-40B4-BE49-F238E27FC236}">
                <a16:creationId xmlns:a16="http://schemas.microsoft.com/office/drawing/2014/main" id="{73E36361-EBAF-16DD-AEF4-AFAE5C077DDF}"/>
              </a:ext>
            </a:extLst>
          </p:cNvPr>
          <p:cNvSpPr txBox="1"/>
          <p:nvPr/>
        </p:nvSpPr>
        <p:spPr>
          <a:xfrm>
            <a:off x="4750675" y="2579805"/>
            <a:ext cx="14325600" cy="15955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5500" b="1" dirty="0">
                <a:solidFill>
                  <a:srgbClr val="840032"/>
                </a:solidFill>
                <a:latin typeface="Helvetica" pitchFamily="2" charset="0"/>
              </a:rPr>
              <a:t>Our direction: vita 2032</a:t>
            </a:r>
          </a:p>
        </p:txBody>
      </p:sp>
      <p:sp>
        <p:nvSpPr>
          <p:cNvPr id="4" name="Lorem Ipsum is simply dummy text of the printing and typesetting industry. Lorem Ipsum has been the industry's standard dummy text ever since the 1500s, when an unknown printer took a galley of type and scrambled it to make a type specimen book. It has s">
            <a:extLst>
              <a:ext uri="{FF2B5EF4-FFF2-40B4-BE49-F238E27FC236}">
                <a16:creationId xmlns:a16="http://schemas.microsoft.com/office/drawing/2014/main" id="{3E7F70EE-A36B-AEC4-2A53-6C7EAAB1B5EE}"/>
              </a:ext>
            </a:extLst>
          </p:cNvPr>
          <p:cNvSpPr/>
          <p:nvPr/>
        </p:nvSpPr>
        <p:spPr>
          <a:xfrm>
            <a:off x="4382814" y="3377574"/>
            <a:ext cx="17751972" cy="56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defRPr sz="30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lvl1pPr>
          </a:lstStyle>
          <a:p>
            <a:r>
              <a:rPr lang="en-US" dirty="0">
                <a:latin typeface="Helvetica" pitchFamily="2" charset="0"/>
              </a:rPr>
              <a:t>VITA 2032 is the framework guiding the next stage of AUB Mediterraneo's development.</a:t>
            </a:r>
          </a:p>
        </p:txBody>
      </p:sp>
      <p:sp>
        <p:nvSpPr>
          <p:cNvPr id="6" name="The American university of beirut: Challenges and opportunities.">
            <a:extLst>
              <a:ext uri="{FF2B5EF4-FFF2-40B4-BE49-F238E27FC236}">
                <a16:creationId xmlns:a16="http://schemas.microsoft.com/office/drawing/2014/main" id="{1648D9DB-7446-495D-9A9D-64F0C853AFB7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6A770A-F382-4AF9-A73E-A1BA5C9A63A9}"/>
              </a:ext>
            </a:extLst>
          </p:cNvPr>
          <p:cNvSpPr txBox="1"/>
          <p:nvPr/>
        </p:nvSpPr>
        <p:spPr>
          <a:xfrm>
            <a:off x="1420469" y="4831677"/>
            <a:ext cx="21879147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40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</a:t>
            </a:r>
            <a:r>
              <a:rPr lang="en-US" sz="40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ALUE</a:t>
            </a:r>
            <a:r>
              <a:rPr lang="en-US" sz="40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- Build a university grounded in shared values and connected to its community.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Strengthen academic programs, partnerships, community engagement, scholarships, and the systems that support sustainable growth.</a:t>
            </a:r>
          </a:p>
          <a:p>
            <a:pPr marL="1828800" lvl="2" indent="-5715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40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</a:t>
            </a:r>
            <a:r>
              <a:rPr lang="en-US" sz="40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NTEGRATE</a:t>
            </a:r>
            <a:r>
              <a:rPr lang="en-US" sz="40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- Connect what students learn across disciplines and with the world around them.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Expand interdisciplinary, experiential, human-centered, and technology-enhanced learning across the university.</a:t>
            </a:r>
          </a:p>
          <a:p>
            <a:pPr marL="1828800" lvl="2" indent="-5715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40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</a:t>
            </a:r>
            <a:r>
              <a:rPr lang="en-US" sz="40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RANSFORM</a:t>
            </a:r>
            <a:r>
              <a:rPr lang="en-US" sz="40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- Make the student experience more connected, inclusive, and purposeful.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Strengthen advising, student support, co-curricular opportunities, innovative teaching, and the campus environment.</a:t>
            </a:r>
          </a:p>
          <a:p>
            <a:pPr marL="1828800" lvl="2" indent="-571500"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4000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r>
              <a:rPr lang="en-US" sz="40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DVANCE</a:t>
            </a:r>
            <a:r>
              <a:rPr lang="en-US" sz="40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- Build a stronger culture of research, innovation, and collaboration.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 research support and opportunities, encourage cross-disciplinary work, and deepen partnerships that translate knowledge into impact.</a:t>
            </a:r>
            <a:endParaRPr lang="en-US" sz="40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192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5E0E8A82-68EE-4365-9C7A-CD6EDFD7159E}"/>
              </a:ext>
            </a:extLst>
          </p:cNvPr>
          <p:cNvGrpSpPr/>
          <p:nvPr/>
        </p:nvGrpSpPr>
        <p:grpSpPr>
          <a:xfrm>
            <a:off x="332382" y="379450"/>
            <a:ext cx="16316004" cy="13154537"/>
            <a:chOff x="332382" y="379450"/>
            <a:chExt cx="16316004" cy="1315453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8D70A11-EA61-4BC3-89DE-154C903B9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2382" y="379450"/>
              <a:ext cx="4342934" cy="182772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741F903-BD77-4D69-AD0C-9F4FEC288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39342" y="8981988"/>
              <a:ext cx="9209044" cy="4551999"/>
            </a:xfrm>
            <a:prstGeom prst="rect">
              <a:avLst/>
            </a:prstGeom>
          </p:spPr>
        </p:pic>
      </p:grpSp>
      <p:sp>
        <p:nvSpPr>
          <p:cNvPr id="8" name="03.">
            <a:extLst>
              <a:ext uri="{FF2B5EF4-FFF2-40B4-BE49-F238E27FC236}">
                <a16:creationId xmlns:a16="http://schemas.microsoft.com/office/drawing/2014/main" id="{B5221F99-7950-410E-B733-49531EA6EDFF}"/>
              </a:ext>
            </a:extLst>
          </p:cNvPr>
          <p:cNvSpPr txBox="1"/>
          <p:nvPr/>
        </p:nvSpPr>
        <p:spPr>
          <a:xfrm>
            <a:off x="4675316" y="2095025"/>
            <a:ext cx="14325600" cy="15955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5500" b="1" dirty="0">
                <a:solidFill>
                  <a:schemeClr val="bg1"/>
                </a:solidFill>
                <a:latin typeface="Helvetica" pitchFamily="2" charset="0"/>
              </a:rPr>
              <a:t>Building this campus together</a:t>
            </a:r>
          </a:p>
          <a:p>
            <a:pPr algn="ctr"/>
            <a:endParaRPr lang="en-US" sz="5500" b="1" dirty="0">
              <a:solidFill>
                <a:schemeClr val="bg1"/>
              </a:solidFill>
              <a:latin typeface="Helvetica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AC820CB-1F75-44E5-9376-A192BF82D9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09" b="9425"/>
          <a:stretch/>
        </p:blipFill>
        <p:spPr>
          <a:xfrm>
            <a:off x="3608459" y="4552416"/>
            <a:ext cx="16459314" cy="885914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91D3EFE-01B8-4827-A74B-7733E2C49136}"/>
              </a:ext>
            </a:extLst>
          </p:cNvPr>
          <p:cNvSpPr txBox="1"/>
          <p:nvPr/>
        </p:nvSpPr>
        <p:spPr>
          <a:xfrm>
            <a:off x="4180016" y="3069025"/>
            <a:ext cx="15316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At a small and growing university, every faculty member has an outsized impact.</a:t>
            </a:r>
          </a:p>
        </p:txBody>
      </p:sp>
    </p:spTree>
    <p:extLst>
      <p:ext uri="{BB962C8B-B14F-4D97-AF65-F5344CB8AC3E}">
        <p14:creationId xmlns:p14="http://schemas.microsoft.com/office/powerpoint/2010/main" val="632586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gOES HERE LOREM IPSUM DOLOR.">
            <a:extLst>
              <a:ext uri="{FF2B5EF4-FFF2-40B4-BE49-F238E27FC236}">
                <a16:creationId xmlns:a16="http://schemas.microsoft.com/office/drawing/2014/main" id="{6E8CC6BE-9782-6FF5-E942-7EBADDF998C2}"/>
              </a:ext>
            </a:extLst>
          </p:cNvPr>
          <p:cNvSpPr txBox="1"/>
          <p:nvPr/>
        </p:nvSpPr>
        <p:spPr>
          <a:xfrm>
            <a:off x="888231" y="2746992"/>
            <a:ext cx="14510844" cy="8685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How we contribute</a:t>
            </a:r>
            <a:endParaRPr b="1" dirty="0">
              <a:solidFill>
                <a:srgbClr val="840032"/>
              </a:solidFill>
              <a:latin typeface="Helvetica" pitchFamily="2" charset="0"/>
            </a:endParaRPr>
          </a:p>
        </p:txBody>
      </p:sp>
      <p:sp>
        <p:nvSpPr>
          <p:cNvPr id="6" name="The American university of beirut: Challenges and opportunities.">
            <a:extLst>
              <a:ext uri="{FF2B5EF4-FFF2-40B4-BE49-F238E27FC236}">
                <a16:creationId xmlns:a16="http://schemas.microsoft.com/office/drawing/2014/main" id="{1F24C811-737E-4E6E-B6C1-34F9B1444A29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7" name="TITLE gOES HERE LOREM IPSUM DOLOR.">
            <a:extLst>
              <a:ext uri="{FF2B5EF4-FFF2-40B4-BE49-F238E27FC236}">
                <a16:creationId xmlns:a16="http://schemas.microsoft.com/office/drawing/2014/main" id="{9901C847-9DEE-44A3-B0B8-6B5F0C2CC0BE}"/>
              </a:ext>
            </a:extLst>
          </p:cNvPr>
          <p:cNvSpPr txBox="1"/>
          <p:nvPr/>
        </p:nvSpPr>
        <p:spPr>
          <a:xfrm>
            <a:off x="5480444" y="5419926"/>
            <a:ext cx="14510844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lang="en-US" b="1" dirty="0">
                <a:solidFill>
                  <a:schemeClr val="tx1"/>
                </a:solidFill>
                <a:latin typeface="Helvetica" pitchFamily="2" charset="0"/>
              </a:rPr>
              <a:t>Teaching</a:t>
            </a:r>
            <a:r>
              <a:rPr lang="en-US" sz="6000" i="1" cap="none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•</a:t>
            </a:r>
            <a:r>
              <a:rPr lang="en-US" b="1" dirty="0">
                <a:solidFill>
                  <a:schemeClr val="tx1"/>
                </a:solidFill>
                <a:latin typeface="Helvetica" pitchFamily="2" charset="0"/>
              </a:rPr>
              <a:t>  Research </a:t>
            </a:r>
            <a:r>
              <a:rPr lang="en-US" sz="6000" i="1" cap="none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• </a:t>
            </a:r>
            <a:r>
              <a:rPr lang="en-US" b="1" dirty="0">
                <a:solidFill>
                  <a:schemeClr val="tx1"/>
                </a:solidFill>
                <a:latin typeface="Helvetica" pitchFamily="2" charset="0"/>
              </a:rPr>
              <a:t>service</a:t>
            </a:r>
            <a:endParaRPr b="1" dirty="0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D4B8BB-1B3B-459E-9FB0-C2BB457B1C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9080" y="9007470"/>
            <a:ext cx="5888032" cy="39253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C8BBB6B-E012-4067-83AF-78546FBE4F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460" y="8993753"/>
            <a:ext cx="5888032" cy="39273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5D11CA9-FC3D-4FAF-BDFB-2539A4DF7B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3" t="1394" b="5712"/>
          <a:stretch/>
        </p:blipFill>
        <p:spPr>
          <a:xfrm>
            <a:off x="439614" y="9005190"/>
            <a:ext cx="5566257" cy="392763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ECE6F8-6E90-4D56-90F0-51B769C727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1"/>
          <a:stretch/>
        </p:blipFill>
        <p:spPr>
          <a:xfrm>
            <a:off x="18359700" y="9007470"/>
            <a:ext cx="5695444" cy="392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12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 bridge to the highway!">
            <a:extLst>
              <a:ext uri="{FF2B5EF4-FFF2-40B4-BE49-F238E27FC236}">
                <a16:creationId xmlns:a16="http://schemas.microsoft.com/office/drawing/2014/main" id="{9FF79580-45EB-1204-DC3D-98169A46FE2D}"/>
              </a:ext>
            </a:extLst>
          </p:cNvPr>
          <p:cNvSpPr txBox="1"/>
          <p:nvPr/>
        </p:nvSpPr>
        <p:spPr>
          <a:xfrm>
            <a:off x="4828675" y="2639036"/>
            <a:ext cx="14245389" cy="86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Teaching &amp; student success</a:t>
            </a:r>
          </a:p>
        </p:txBody>
      </p:sp>
      <p:sp>
        <p:nvSpPr>
          <p:cNvPr id="7" name="The American university of beirut: Challenges and opportunities.">
            <a:extLst>
              <a:ext uri="{FF2B5EF4-FFF2-40B4-BE49-F238E27FC236}">
                <a16:creationId xmlns:a16="http://schemas.microsoft.com/office/drawing/2014/main" id="{8E8FF7E6-0A7C-411C-AC89-8AA1531CC79C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12" name="A bridge to the highway!">
            <a:extLst>
              <a:ext uri="{FF2B5EF4-FFF2-40B4-BE49-F238E27FC236}">
                <a16:creationId xmlns:a16="http://schemas.microsoft.com/office/drawing/2014/main" id="{4D4BAC03-DBBF-405D-AEF3-849DECC3F2BF}"/>
              </a:ext>
            </a:extLst>
          </p:cNvPr>
          <p:cNvSpPr txBox="1"/>
          <p:nvPr/>
        </p:nvSpPr>
        <p:spPr>
          <a:xfrm>
            <a:off x="0" y="11992156"/>
            <a:ext cx="23963586" cy="1099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3600" i="1" cap="none" dirty="0"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Student success is not a Registrar function, an advising-period activity, or an individual faculty member's responsibility. It is a shared responsibility across the academic community.</a:t>
            </a:r>
            <a:endParaRPr sz="4400" b="1" dirty="0">
              <a:solidFill>
                <a:srgbClr val="840032"/>
              </a:solidFill>
              <a:latin typeface="Helvetica" pitchFamily="2" charset="0"/>
            </a:endParaRPr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911467AE-2CDF-4E7E-B78F-C93EBD4E4896}"/>
              </a:ext>
            </a:extLst>
          </p:cNvPr>
          <p:cNvSpPr/>
          <p:nvPr/>
        </p:nvSpPr>
        <p:spPr>
          <a:xfrm>
            <a:off x="853174" y="4396153"/>
            <a:ext cx="7284986" cy="6035040"/>
          </a:xfrm>
          <a:prstGeom prst="roundRect">
            <a:avLst/>
          </a:prstGeom>
          <a:solidFill>
            <a:srgbClr val="FAF0F1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6A5EB1-2EB7-48EC-A510-5500A0EBFBA9}"/>
              </a:ext>
            </a:extLst>
          </p:cNvPr>
          <p:cNvSpPr txBox="1"/>
          <p:nvPr/>
        </p:nvSpPr>
        <p:spPr>
          <a:xfrm>
            <a:off x="1121531" y="4853353"/>
            <a:ext cx="6748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Teach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C0B7B-3C40-4DF5-A68C-3528339AC3A0}"/>
              </a:ext>
            </a:extLst>
          </p:cNvPr>
          <p:cNvSpPr txBox="1"/>
          <p:nvPr/>
        </p:nvSpPr>
        <p:spPr>
          <a:xfrm>
            <a:off x="1121530" y="5914056"/>
            <a:ext cx="674827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Student-centered, liberal arts approach to education.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Challenges students to ask questions, make connections, and apply what they learn to real-world problems.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Rigorous, engaging, and inclusive lessons.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Clear expectations and provide meaningful, timely feedback.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1DA23D4A-154D-4094-A1B9-6BBB905CF2C0}"/>
              </a:ext>
            </a:extLst>
          </p:cNvPr>
          <p:cNvSpPr/>
          <p:nvPr/>
        </p:nvSpPr>
        <p:spPr>
          <a:xfrm>
            <a:off x="8741664" y="4396153"/>
            <a:ext cx="7279100" cy="6035040"/>
          </a:xfrm>
          <a:prstGeom prst="roundRect">
            <a:avLst/>
          </a:prstGeom>
          <a:solidFill>
            <a:srgbClr val="F3F6FB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11BC6F-CAAE-41B5-9183-A158405EDBAB}"/>
              </a:ext>
            </a:extLst>
          </p:cNvPr>
          <p:cNvSpPr txBox="1"/>
          <p:nvPr/>
        </p:nvSpPr>
        <p:spPr>
          <a:xfrm>
            <a:off x="9144000" y="4853353"/>
            <a:ext cx="6144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Advise &amp; Mentor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C10A17-3364-4584-81E2-A26759AD4CE4}"/>
              </a:ext>
            </a:extLst>
          </p:cNvPr>
          <p:cNvSpPr txBox="1"/>
          <p:nvPr/>
        </p:nvSpPr>
        <p:spPr>
          <a:xfrm>
            <a:off x="9144000" y="5914058"/>
            <a:ext cx="67423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Help students understand their academic (and career) path and make informed decisions.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Build relationships that extend beyond scheduled advising periods.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E6029DDF-A3C5-45DC-80C7-A18FD66DBF42}"/>
              </a:ext>
            </a:extLst>
          </p:cNvPr>
          <p:cNvSpPr/>
          <p:nvPr/>
        </p:nvSpPr>
        <p:spPr>
          <a:xfrm>
            <a:off x="16624268" y="4396153"/>
            <a:ext cx="7308894" cy="6035040"/>
          </a:xfrm>
          <a:prstGeom prst="roundRect">
            <a:avLst/>
          </a:prstGeom>
          <a:solidFill>
            <a:srgbClr val="E2E2E2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8917CF-B88B-40F3-BB93-D41C434E2D35}"/>
              </a:ext>
            </a:extLst>
          </p:cNvPr>
          <p:cNvSpPr txBox="1"/>
          <p:nvPr/>
        </p:nvSpPr>
        <p:spPr>
          <a:xfrm>
            <a:off x="17050512" y="4853353"/>
            <a:ext cx="6144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Improve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8404EE-B109-48CC-9313-0994F6ED235A}"/>
              </a:ext>
            </a:extLst>
          </p:cNvPr>
          <p:cNvSpPr txBox="1"/>
          <p:nvPr/>
        </p:nvSpPr>
        <p:spPr>
          <a:xfrm>
            <a:off x="17050512" y="5914056"/>
            <a:ext cx="648031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Use assessment, feedback and reflection to strengthen our courses and programs.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Attend faculty development workshops and trainings. 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Participate and propose university-wide initiatives. 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endParaRPr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136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 bridge to the highway!">
            <a:extLst>
              <a:ext uri="{FF2B5EF4-FFF2-40B4-BE49-F238E27FC236}">
                <a16:creationId xmlns:a16="http://schemas.microsoft.com/office/drawing/2014/main" id="{9FF79580-45EB-1204-DC3D-98169A46FE2D}"/>
              </a:ext>
            </a:extLst>
          </p:cNvPr>
          <p:cNvSpPr txBox="1"/>
          <p:nvPr/>
        </p:nvSpPr>
        <p:spPr>
          <a:xfrm>
            <a:off x="4324817" y="2611105"/>
            <a:ext cx="15798079" cy="86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Research, scholarship &amp; innovation</a:t>
            </a:r>
          </a:p>
        </p:txBody>
      </p:sp>
      <p:sp>
        <p:nvSpPr>
          <p:cNvPr id="7" name="The American university of beirut: Challenges and opportunities.">
            <a:extLst>
              <a:ext uri="{FF2B5EF4-FFF2-40B4-BE49-F238E27FC236}">
                <a16:creationId xmlns:a16="http://schemas.microsoft.com/office/drawing/2014/main" id="{8E8FF7E6-0A7C-411C-AC89-8AA1531CC79C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12" name="A bridge to the highway!">
            <a:extLst>
              <a:ext uri="{FF2B5EF4-FFF2-40B4-BE49-F238E27FC236}">
                <a16:creationId xmlns:a16="http://schemas.microsoft.com/office/drawing/2014/main" id="{4D4BAC03-DBBF-405D-AEF3-849DECC3F2BF}"/>
              </a:ext>
            </a:extLst>
          </p:cNvPr>
          <p:cNvSpPr txBox="1"/>
          <p:nvPr/>
        </p:nvSpPr>
        <p:spPr>
          <a:xfrm>
            <a:off x="0" y="11992156"/>
            <a:ext cx="23963586" cy="601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3600" i="1" cap="none" dirty="0"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Already happening: AUB connections | LINK initiative | External partnerships | Student research</a:t>
            </a:r>
            <a:endParaRPr sz="4400" b="1" dirty="0">
              <a:solidFill>
                <a:srgbClr val="840032"/>
              </a:solidFill>
              <a:latin typeface="Helvetica" pitchFamily="2" charset="0"/>
            </a:endParaRPr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911467AE-2CDF-4E7E-B78F-C93EBD4E4896}"/>
              </a:ext>
            </a:extLst>
          </p:cNvPr>
          <p:cNvSpPr/>
          <p:nvPr/>
        </p:nvSpPr>
        <p:spPr>
          <a:xfrm>
            <a:off x="853174" y="4484075"/>
            <a:ext cx="7284986" cy="6035040"/>
          </a:xfrm>
          <a:prstGeom prst="roundRect">
            <a:avLst/>
          </a:prstGeom>
          <a:solidFill>
            <a:srgbClr val="FAF0F1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6A5EB1-2EB7-48EC-A510-5500A0EBFBA9}"/>
              </a:ext>
            </a:extLst>
          </p:cNvPr>
          <p:cNvSpPr txBox="1"/>
          <p:nvPr/>
        </p:nvSpPr>
        <p:spPr>
          <a:xfrm>
            <a:off x="1121531" y="4941275"/>
            <a:ext cx="6748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Connect &amp; Collaborate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C0B7B-3C40-4DF5-A68C-3528339AC3A0}"/>
              </a:ext>
            </a:extLst>
          </p:cNvPr>
          <p:cNvSpPr txBox="1"/>
          <p:nvPr/>
        </p:nvSpPr>
        <p:spPr>
          <a:xfrm>
            <a:off x="1121530" y="6001978"/>
            <a:ext cx="674827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Build connections with AUB Beirut and researchers internationally.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 interdisciplinary and external partnerships.</a:t>
            </a:r>
            <a:endParaRPr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1DA23D4A-154D-4094-A1B9-6BBB905CF2C0}"/>
              </a:ext>
            </a:extLst>
          </p:cNvPr>
          <p:cNvSpPr/>
          <p:nvPr/>
        </p:nvSpPr>
        <p:spPr>
          <a:xfrm>
            <a:off x="8741664" y="4484075"/>
            <a:ext cx="7279100" cy="6035040"/>
          </a:xfrm>
          <a:prstGeom prst="roundRect">
            <a:avLst/>
          </a:prstGeom>
          <a:solidFill>
            <a:srgbClr val="F3F6FB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11BC6F-CAAE-41B5-9183-A158405EDBAB}"/>
              </a:ext>
            </a:extLst>
          </p:cNvPr>
          <p:cNvSpPr txBox="1"/>
          <p:nvPr/>
        </p:nvSpPr>
        <p:spPr>
          <a:xfrm>
            <a:off x="9144000" y="4941275"/>
            <a:ext cx="6144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Create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C10A17-3364-4584-81E2-A26759AD4CE4}"/>
              </a:ext>
            </a:extLst>
          </p:cNvPr>
          <p:cNvSpPr txBox="1"/>
          <p:nvPr/>
        </p:nvSpPr>
        <p:spPr>
          <a:xfrm>
            <a:off x="9144000" y="6001980"/>
            <a:ext cx="67423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Pursue publications, grants, innovation and other forms of scholarly work.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E6029DDF-A3C5-45DC-80C7-A18FD66DBF42}"/>
              </a:ext>
            </a:extLst>
          </p:cNvPr>
          <p:cNvSpPr/>
          <p:nvPr/>
        </p:nvSpPr>
        <p:spPr>
          <a:xfrm>
            <a:off x="16624268" y="4484075"/>
            <a:ext cx="7308894" cy="6035040"/>
          </a:xfrm>
          <a:prstGeom prst="roundRect">
            <a:avLst/>
          </a:prstGeom>
          <a:solidFill>
            <a:srgbClr val="E2E2E2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8917CF-B88B-40F3-BB93-D41C434E2D35}"/>
              </a:ext>
            </a:extLst>
          </p:cNvPr>
          <p:cNvSpPr txBox="1"/>
          <p:nvPr/>
        </p:nvSpPr>
        <p:spPr>
          <a:xfrm>
            <a:off x="17050512" y="4941275"/>
            <a:ext cx="6144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Involve Students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8404EE-B109-48CC-9313-0994F6ED235A}"/>
              </a:ext>
            </a:extLst>
          </p:cNvPr>
          <p:cNvSpPr txBox="1"/>
          <p:nvPr/>
        </p:nvSpPr>
        <p:spPr>
          <a:xfrm>
            <a:off x="17050512" y="6001978"/>
            <a:ext cx="64803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Create opportunities for students to participate in research and scholarship.</a:t>
            </a:r>
          </a:p>
          <a:p>
            <a:pPr algn="l"/>
            <a:endParaRPr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98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 bridge to the highway!">
            <a:extLst>
              <a:ext uri="{FF2B5EF4-FFF2-40B4-BE49-F238E27FC236}">
                <a16:creationId xmlns:a16="http://schemas.microsoft.com/office/drawing/2014/main" id="{9FF79580-45EB-1204-DC3D-98169A46FE2D}"/>
              </a:ext>
            </a:extLst>
          </p:cNvPr>
          <p:cNvSpPr txBox="1"/>
          <p:nvPr/>
        </p:nvSpPr>
        <p:spPr>
          <a:xfrm>
            <a:off x="4828675" y="2639036"/>
            <a:ext cx="14245389" cy="86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Service &amp; community engagement</a:t>
            </a:r>
          </a:p>
        </p:txBody>
      </p:sp>
      <p:sp>
        <p:nvSpPr>
          <p:cNvPr id="7" name="The American university of beirut: Challenges and opportunities.">
            <a:extLst>
              <a:ext uri="{FF2B5EF4-FFF2-40B4-BE49-F238E27FC236}">
                <a16:creationId xmlns:a16="http://schemas.microsoft.com/office/drawing/2014/main" id="{8E8FF7E6-0A7C-411C-AC89-8AA1531CC79C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12" name="A bridge to the highway!">
            <a:extLst>
              <a:ext uri="{FF2B5EF4-FFF2-40B4-BE49-F238E27FC236}">
                <a16:creationId xmlns:a16="http://schemas.microsoft.com/office/drawing/2014/main" id="{4D4BAC03-DBBF-405D-AEF3-849DECC3F2BF}"/>
              </a:ext>
            </a:extLst>
          </p:cNvPr>
          <p:cNvSpPr txBox="1"/>
          <p:nvPr/>
        </p:nvSpPr>
        <p:spPr>
          <a:xfrm>
            <a:off x="0" y="11992156"/>
            <a:ext cx="23963586" cy="601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3600" i="1" cap="none" dirty="0"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 we grow, there will be more opportunities (and more need) for faculty leadership.</a:t>
            </a:r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911467AE-2CDF-4E7E-B78F-C93EBD4E4896}"/>
              </a:ext>
            </a:extLst>
          </p:cNvPr>
          <p:cNvSpPr/>
          <p:nvPr/>
        </p:nvSpPr>
        <p:spPr>
          <a:xfrm>
            <a:off x="853174" y="4220310"/>
            <a:ext cx="7284986" cy="6035040"/>
          </a:xfrm>
          <a:prstGeom prst="roundRect">
            <a:avLst/>
          </a:prstGeom>
          <a:solidFill>
            <a:srgbClr val="FAF0F1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6A5EB1-2EB7-48EC-A510-5500A0EBFBA9}"/>
              </a:ext>
            </a:extLst>
          </p:cNvPr>
          <p:cNvSpPr txBox="1"/>
          <p:nvPr/>
        </p:nvSpPr>
        <p:spPr>
          <a:xfrm>
            <a:off x="1121531" y="4677510"/>
            <a:ext cx="6748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University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C0B7B-3C40-4DF5-A68C-3528339AC3A0}"/>
              </a:ext>
            </a:extLst>
          </p:cNvPr>
          <p:cNvSpPr txBox="1"/>
          <p:nvPr/>
        </p:nvSpPr>
        <p:spPr>
          <a:xfrm>
            <a:off x="1121530" y="5738213"/>
            <a:ext cx="674827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Participate in faculty governance, committees and institutional initiatives.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Contribute to program and university development.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Support the academic and broader campus community by mentoring student clubs, attending campus events, and participating in other activities that contribute to campus culture.</a:t>
            </a: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1DA23D4A-154D-4094-A1B9-6BBB905CF2C0}"/>
              </a:ext>
            </a:extLst>
          </p:cNvPr>
          <p:cNvSpPr/>
          <p:nvPr/>
        </p:nvSpPr>
        <p:spPr>
          <a:xfrm>
            <a:off x="8741664" y="4220310"/>
            <a:ext cx="7279100" cy="6035040"/>
          </a:xfrm>
          <a:prstGeom prst="roundRect">
            <a:avLst/>
          </a:prstGeom>
          <a:solidFill>
            <a:srgbClr val="F3F6FB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C10A17-3364-4584-81E2-A26759AD4CE4}"/>
              </a:ext>
            </a:extLst>
          </p:cNvPr>
          <p:cNvSpPr txBox="1"/>
          <p:nvPr/>
        </p:nvSpPr>
        <p:spPr>
          <a:xfrm>
            <a:off x="9144000" y="5738215"/>
            <a:ext cx="674238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Engage with professional organizations and disciplinary communities.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Contribute through conferences, peer review, editorial work and other professional activities.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Build connections that strengthen the university's external profile.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E6029DDF-A3C5-45DC-80C7-A18FD66DBF42}"/>
              </a:ext>
            </a:extLst>
          </p:cNvPr>
          <p:cNvSpPr/>
          <p:nvPr/>
        </p:nvSpPr>
        <p:spPr>
          <a:xfrm>
            <a:off x="16624268" y="4220310"/>
            <a:ext cx="7308894" cy="6035040"/>
          </a:xfrm>
          <a:prstGeom prst="roundRect">
            <a:avLst/>
          </a:prstGeom>
          <a:solidFill>
            <a:srgbClr val="E2E2E2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8917CF-B88B-40F3-BB93-D41C434E2D35}"/>
              </a:ext>
            </a:extLst>
          </p:cNvPr>
          <p:cNvSpPr txBox="1"/>
          <p:nvPr/>
        </p:nvSpPr>
        <p:spPr>
          <a:xfrm>
            <a:off x="17050512" y="4677510"/>
            <a:ext cx="6144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Community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8404EE-B109-48CC-9313-0994F6ED235A}"/>
              </a:ext>
            </a:extLst>
          </p:cNvPr>
          <p:cNvSpPr txBox="1"/>
          <p:nvPr/>
        </p:nvSpPr>
        <p:spPr>
          <a:xfrm>
            <a:off x="17050512" y="5738213"/>
            <a:ext cx="64803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Engage with the local </a:t>
            </a:r>
            <a:r>
              <a:rPr lang="en-US" dirty="0" err="1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Pafos</a:t>
            </a:r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/Cyprus community and wider society.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Contribute expertise to public, civic, cultural or other external initiatives.</a:t>
            </a:r>
          </a:p>
          <a:p>
            <a:pPr algn="l"/>
            <a:endParaRPr lang="en-US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n-US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 partnerships and activities that extend the university's impact beyond campus.</a:t>
            </a:r>
            <a:endParaRPr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E09D90-0D45-4594-A1FC-CD0BC4A8F8CF}"/>
              </a:ext>
            </a:extLst>
          </p:cNvPr>
          <p:cNvSpPr txBox="1"/>
          <p:nvPr/>
        </p:nvSpPr>
        <p:spPr>
          <a:xfrm>
            <a:off x="9144000" y="4656097"/>
            <a:ext cx="6748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Profession</a:t>
            </a:r>
            <a:endParaRPr sz="36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60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 bridge to the highway!">
            <a:extLst>
              <a:ext uri="{FF2B5EF4-FFF2-40B4-BE49-F238E27FC236}">
                <a16:creationId xmlns:a16="http://schemas.microsoft.com/office/drawing/2014/main" id="{9FF79580-45EB-1204-DC3D-98169A46FE2D}"/>
              </a:ext>
            </a:extLst>
          </p:cNvPr>
          <p:cNvSpPr txBox="1"/>
          <p:nvPr/>
        </p:nvSpPr>
        <p:spPr>
          <a:xfrm>
            <a:off x="4828675" y="2639036"/>
            <a:ext cx="14245389" cy="86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Faculty senate</a:t>
            </a:r>
          </a:p>
        </p:txBody>
      </p:sp>
      <p:sp>
        <p:nvSpPr>
          <p:cNvPr id="7" name="The American university of beirut: Challenges and opportunities.">
            <a:extLst>
              <a:ext uri="{FF2B5EF4-FFF2-40B4-BE49-F238E27FC236}">
                <a16:creationId xmlns:a16="http://schemas.microsoft.com/office/drawing/2014/main" id="{8E8FF7E6-0A7C-411C-AC89-8AA1531CC79C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12" name="A bridge to the highway!">
            <a:extLst>
              <a:ext uri="{FF2B5EF4-FFF2-40B4-BE49-F238E27FC236}">
                <a16:creationId xmlns:a16="http://schemas.microsoft.com/office/drawing/2014/main" id="{4D4BAC03-DBBF-405D-AEF3-849DECC3F2BF}"/>
              </a:ext>
            </a:extLst>
          </p:cNvPr>
          <p:cNvSpPr txBox="1"/>
          <p:nvPr/>
        </p:nvSpPr>
        <p:spPr>
          <a:xfrm>
            <a:off x="-30424" y="12481587"/>
            <a:ext cx="2396358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4000" i="1" cap="none" dirty="0">
                <a:solidFill>
                  <a:srgbClr val="66666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 AUB Mediterraneo grows, faculty participation in academic governance will grow with it.</a:t>
            </a:r>
            <a:endParaRPr sz="4800" b="1" dirty="0">
              <a:solidFill>
                <a:srgbClr val="840032"/>
              </a:solidFill>
              <a:latin typeface="Helvetica" pitchFamily="2" charset="0"/>
            </a:endParaRPr>
          </a:p>
        </p:txBody>
      </p:sp>
      <p:sp>
        <p:nvSpPr>
          <p:cNvPr id="16" name="Rounded Rectangle 8">
            <a:extLst>
              <a:ext uri="{FF2B5EF4-FFF2-40B4-BE49-F238E27FC236}">
                <a16:creationId xmlns:a16="http://schemas.microsoft.com/office/drawing/2014/main" id="{911467AE-2CDF-4E7E-B78F-C93EBD4E4896}"/>
              </a:ext>
            </a:extLst>
          </p:cNvPr>
          <p:cNvSpPr/>
          <p:nvPr/>
        </p:nvSpPr>
        <p:spPr>
          <a:xfrm>
            <a:off x="853174" y="5250091"/>
            <a:ext cx="7284986" cy="4225159"/>
          </a:xfrm>
          <a:prstGeom prst="roundRect">
            <a:avLst/>
          </a:prstGeom>
          <a:solidFill>
            <a:srgbClr val="FAF0F1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6A5EB1-2EB7-48EC-A510-5500A0EBFBA9}"/>
              </a:ext>
            </a:extLst>
          </p:cNvPr>
          <p:cNvSpPr txBox="1"/>
          <p:nvPr/>
        </p:nvSpPr>
        <p:spPr>
          <a:xfrm>
            <a:off x="1121531" y="5707291"/>
            <a:ext cx="67482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Elections</a:t>
            </a:r>
            <a:endParaRPr sz="40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C0B7B-3C40-4DF5-A68C-3528339AC3A0}"/>
              </a:ext>
            </a:extLst>
          </p:cNvPr>
          <p:cNvSpPr txBox="1"/>
          <p:nvPr/>
        </p:nvSpPr>
        <p:spPr>
          <a:xfrm>
            <a:off x="1121530" y="6767994"/>
            <a:ext cx="67482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representation</a:t>
            </a:r>
            <a:endParaRPr sz="28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1DA23D4A-154D-4094-A1B9-6BBB905CF2C0}"/>
              </a:ext>
            </a:extLst>
          </p:cNvPr>
          <p:cNvSpPr/>
          <p:nvPr/>
        </p:nvSpPr>
        <p:spPr>
          <a:xfrm>
            <a:off x="8741664" y="5250091"/>
            <a:ext cx="7279100" cy="4225159"/>
          </a:xfrm>
          <a:prstGeom prst="roundRect">
            <a:avLst/>
          </a:prstGeom>
          <a:solidFill>
            <a:srgbClr val="F3F6FB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11BC6F-CAAE-41B5-9183-A158405EDBAB}"/>
              </a:ext>
            </a:extLst>
          </p:cNvPr>
          <p:cNvSpPr txBox="1"/>
          <p:nvPr/>
        </p:nvSpPr>
        <p:spPr>
          <a:xfrm>
            <a:off x="9144000" y="5707291"/>
            <a:ext cx="61447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Standing Committees</a:t>
            </a:r>
            <a:endParaRPr sz="40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C10A17-3364-4584-81E2-A26759AD4CE4}"/>
              </a:ext>
            </a:extLst>
          </p:cNvPr>
          <p:cNvSpPr txBox="1"/>
          <p:nvPr/>
        </p:nvSpPr>
        <p:spPr>
          <a:xfrm>
            <a:off x="9144000" y="6767996"/>
            <a:ext cx="67423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Shared academic work</a:t>
            </a:r>
            <a:endParaRPr sz="28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E6029DDF-A3C5-45DC-80C7-A18FD66DBF42}"/>
              </a:ext>
            </a:extLst>
          </p:cNvPr>
          <p:cNvSpPr/>
          <p:nvPr/>
        </p:nvSpPr>
        <p:spPr>
          <a:xfrm>
            <a:off x="16624268" y="5250091"/>
            <a:ext cx="7308894" cy="4225159"/>
          </a:xfrm>
          <a:prstGeom prst="roundRect">
            <a:avLst/>
          </a:prstGeom>
          <a:solidFill>
            <a:srgbClr val="E2E2E2"/>
          </a:solidFill>
          <a:ln>
            <a:solidFill>
              <a:srgbClr val="DADAD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480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8917CF-B88B-40F3-BB93-D41C434E2D35}"/>
              </a:ext>
            </a:extLst>
          </p:cNvPr>
          <p:cNvSpPr txBox="1"/>
          <p:nvPr/>
        </p:nvSpPr>
        <p:spPr>
          <a:xfrm>
            <a:off x="17050512" y="5707291"/>
            <a:ext cx="61447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1" dirty="0">
                <a:solidFill>
                  <a:srgbClr val="2D303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Voice</a:t>
            </a:r>
            <a:endParaRPr sz="4000" b="1" dirty="0">
              <a:solidFill>
                <a:srgbClr val="2D303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8404EE-B109-48CC-9313-0994F6ED235A}"/>
              </a:ext>
            </a:extLst>
          </p:cNvPr>
          <p:cNvSpPr txBox="1"/>
          <p:nvPr/>
        </p:nvSpPr>
        <p:spPr>
          <a:xfrm>
            <a:off x="17050512" y="6767994"/>
            <a:ext cx="6480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Shared academic decision-making</a:t>
            </a:r>
            <a:endParaRPr sz="28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D20346-2A52-4657-84E3-BDEBAC660D1F}"/>
              </a:ext>
            </a:extLst>
          </p:cNvPr>
          <p:cNvSpPr txBox="1"/>
          <p:nvPr/>
        </p:nvSpPr>
        <p:spPr>
          <a:xfrm>
            <a:off x="7455569" y="3759800"/>
            <a:ext cx="8991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0" dirty="0">
                <a:solidFill>
                  <a:srgbClr val="69696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Launching </a:t>
            </a:r>
            <a:r>
              <a:rPr lang="en-US" sz="2800" b="0" dirty="0">
                <a:solidFill>
                  <a:srgbClr val="69696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this fall</a:t>
            </a:r>
            <a:r>
              <a:rPr sz="2800" b="0" dirty="0">
                <a:solidFill>
                  <a:srgbClr val="696969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• Faculty elections to follow</a:t>
            </a:r>
          </a:p>
        </p:txBody>
      </p:sp>
    </p:spTree>
    <p:extLst>
      <p:ext uri="{BB962C8B-B14F-4D97-AF65-F5344CB8AC3E}">
        <p14:creationId xmlns:p14="http://schemas.microsoft.com/office/powerpoint/2010/main" val="4078508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03.">
            <a:extLst>
              <a:ext uri="{FF2B5EF4-FFF2-40B4-BE49-F238E27FC236}">
                <a16:creationId xmlns:a16="http://schemas.microsoft.com/office/drawing/2014/main" id="{73E36361-EBAF-16DD-AEF4-AFAE5C077DDF}"/>
              </a:ext>
            </a:extLst>
          </p:cNvPr>
          <p:cNvSpPr txBox="1"/>
          <p:nvPr/>
        </p:nvSpPr>
        <p:spPr>
          <a:xfrm>
            <a:off x="5029200" y="2535720"/>
            <a:ext cx="14325600" cy="15955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noAutofit/>
          </a:bodyPr>
          <a:lstStyle>
            <a:lvl1pPr algn="l">
              <a:lnSpc>
                <a:spcPct val="90000"/>
              </a:lnSpc>
              <a:defRPr sz="42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pPr algn="ctr"/>
            <a:r>
              <a:rPr lang="en-US" sz="4400" b="1" dirty="0">
                <a:solidFill>
                  <a:srgbClr val="840032"/>
                </a:solidFill>
                <a:latin typeface="Helvetica" pitchFamily="2" charset="0"/>
              </a:rPr>
              <a:t>Important Expectations &amp; Reminders</a:t>
            </a:r>
          </a:p>
        </p:txBody>
      </p:sp>
      <p:sp>
        <p:nvSpPr>
          <p:cNvPr id="4" name="Lorem Ipsum is simply dummy text of the printing and typesetting industry. Lorem Ipsum has been the industry's standard dummy text ever since the 1500s, when an unknown printer took a galley of type and scrambled it to make a type specimen book. It has s">
            <a:extLst>
              <a:ext uri="{FF2B5EF4-FFF2-40B4-BE49-F238E27FC236}">
                <a16:creationId xmlns:a16="http://schemas.microsoft.com/office/drawing/2014/main" id="{3E7F70EE-A36B-AEC4-2A53-6C7EAAB1B5EE}"/>
              </a:ext>
            </a:extLst>
          </p:cNvPr>
          <p:cNvSpPr/>
          <p:nvPr/>
        </p:nvSpPr>
        <p:spPr>
          <a:xfrm>
            <a:off x="3484056" y="3308316"/>
            <a:ext cx="17751972" cy="533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algn="l">
              <a:defRPr sz="30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lvl1pPr>
          </a:lstStyle>
          <a:p>
            <a:pPr algn="ctr"/>
            <a:r>
              <a:rPr lang="en-US" sz="2800" i="1" dirty="0">
                <a:latin typeface="Helvetica" pitchFamily="2" charset="0"/>
              </a:rPr>
              <a:t>Ensuring a safe and respectful workplace</a:t>
            </a:r>
          </a:p>
        </p:txBody>
      </p:sp>
      <p:sp>
        <p:nvSpPr>
          <p:cNvPr id="6" name="The American university of beirut: Challenges and opportunities.">
            <a:extLst>
              <a:ext uri="{FF2B5EF4-FFF2-40B4-BE49-F238E27FC236}">
                <a16:creationId xmlns:a16="http://schemas.microsoft.com/office/drawing/2014/main" id="{1648D9DB-7446-495D-9A9D-64F0C853AFB7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6A770A-F382-4AF9-A73E-A1BA5C9A63A9}"/>
              </a:ext>
            </a:extLst>
          </p:cNvPr>
          <p:cNvSpPr txBox="1"/>
          <p:nvPr/>
        </p:nvSpPr>
        <p:spPr>
          <a:xfrm>
            <a:off x="945685" y="4409646"/>
            <a:ext cx="22564946" cy="96026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TITLE IX &amp; NON-DISCRIMINATION </a:t>
            </a:r>
            <a:r>
              <a:rPr lang="en-US" sz="3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 Know the policy. Know how to respond. Know where to report.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Complete the </a:t>
            </a:r>
            <a:r>
              <a:rPr lang="en-US" sz="28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mandatory Title IX/anti-discrimination training</a:t>
            </a: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Maintain a learning and working environment free from discrimination and harassment.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Report concerns to the Title IX Coordinator or any Title IX Deputy (refer to </a:t>
            </a: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  <a:hlinkClick r:id="rId2"/>
              </a:rPr>
              <a:t>Title IX page</a:t>
            </a: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on the website)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Know the University's reporting and support procedures</a:t>
            </a:r>
          </a:p>
          <a:p>
            <a:pPr marL="2109470" lvl="2" indent="-571500" algn="l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Title IX Coordinator: </a:t>
            </a: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Mitra </a:t>
            </a:r>
            <a:r>
              <a:rPr lang="en-US" sz="2800" dirty="0" err="1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Tauk</a:t>
            </a: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titleix@aubmed.ac.cy </a:t>
            </a:r>
          </a:p>
          <a:p>
            <a:pPr marL="1538288" lvl="2" indent="0" algn="l"/>
            <a:endParaRPr lang="en-US" sz="20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3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HEALTH &amp; SAFETY </a:t>
            </a:r>
            <a:r>
              <a:rPr lang="en-US" sz="3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 Everyone has a role in keeping our campus safe.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Complete required </a:t>
            </a:r>
            <a:r>
              <a:rPr lang="en-US" sz="28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Health &amp; Safety training </a:t>
            </a: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 Moodle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Know your building's emergency procedures, exits and equipment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Report injuries, accidents, hazards and near misses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Follow safety requirements for labs, equipment and specialized activities</a:t>
            </a:r>
          </a:p>
          <a:p>
            <a:pPr marL="1828800" lvl="2" indent="-5715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en-US" sz="3600" b="1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ACADEMIC RESPONSIBILITIES </a:t>
            </a:r>
            <a:r>
              <a:rPr lang="en-US" sz="36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 Consistency matters to our students and to one another..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Follow University policies and approved course requirements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Apply attendance, grading and academic integrity policies consistently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Follow procedures for exams, accommodations and course evaluations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Maintain accurate records and meet academic deadlines</a:t>
            </a:r>
          </a:p>
          <a:p>
            <a:pPr marL="2109788" lvl="2" indent="-5715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232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Raise questions or concerns early with your Dean or Academic Affairs</a:t>
            </a:r>
          </a:p>
          <a:p>
            <a:pPr marL="2109470" lvl="2" indent="-571500" algn="l"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323232"/>
                </a:solidFill>
                <a:latin typeface="Helvetica"/>
                <a:cs typeface="Helvetica"/>
              </a:rPr>
              <a:t>Review Faculty Teaching Manual</a:t>
            </a:r>
            <a:endParaRPr lang="en-US" sz="2800" dirty="0">
              <a:solidFill>
                <a:srgbClr val="323232"/>
              </a:solidFill>
              <a:latin typeface="Helvetica"/>
              <a:cs typeface="Helvetica"/>
            </a:endParaRPr>
          </a:p>
          <a:p>
            <a:pPr marL="1257300" lvl="2" indent="0" algn="l"/>
            <a:endParaRPr lang="en-US" sz="2000" dirty="0">
              <a:solidFill>
                <a:srgbClr val="32323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711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gOES HERE LOREM IPSUM DOLOR.">
            <a:extLst>
              <a:ext uri="{FF2B5EF4-FFF2-40B4-BE49-F238E27FC236}">
                <a16:creationId xmlns:a16="http://schemas.microsoft.com/office/drawing/2014/main" id="{6E8CC6BE-9782-6FF5-E942-7EBADDF998C2}"/>
              </a:ext>
            </a:extLst>
          </p:cNvPr>
          <p:cNvSpPr txBox="1"/>
          <p:nvPr/>
        </p:nvSpPr>
        <p:spPr>
          <a:xfrm>
            <a:off x="888231" y="2746992"/>
            <a:ext cx="14510844" cy="8685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t">
            <a:spAutoFit/>
          </a:bodyPr>
          <a:lstStyle>
            <a:lvl1pPr algn="l">
              <a:lnSpc>
                <a:spcPct val="90000"/>
              </a:lnSpc>
              <a:defRPr sz="5500" cap="all">
                <a:solidFill>
                  <a:srgbClr val="791633"/>
                </a:solidFill>
                <a:latin typeface="Proxima Nova Th"/>
                <a:ea typeface="Proxima Nova Th"/>
                <a:cs typeface="Proxima Nova Th"/>
                <a:sym typeface="Proxima Nova Extrabold"/>
              </a:defRPr>
            </a:lvl1pPr>
          </a:lstStyle>
          <a:p>
            <a:r>
              <a:rPr lang="en-US" b="1" dirty="0">
                <a:solidFill>
                  <a:srgbClr val="840032"/>
                </a:solidFill>
                <a:latin typeface="Helvetica" pitchFamily="2" charset="0"/>
              </a:rPr>
              <a:t>Faculty Resources: Who can Help?</a:t>
            </a:r>
            <a:endParaRPr b="1" dirty="0">
              <a:solidFill>
                <a:srgbClr val="840032"/>
              </a:solidFill>
              <a:latin typeface="Helvetica" pitchFamily="2" charset="0"/>
            </a:endParaRPr>
          </a:p>
        </p:txBody>
      </p:sp>
      <p:sp>
        <p:nvSpPr>
          <p:cNvPr id="6" name="The American university of beirut: Challenges and opportunities.">
            <a:extLst>
              <a:ext uri="{FF2B5EF4-FFF2-40B4-BE49-F238E27FC236}">
                <a16:creationId xmlns:a16="http://schemas.microsoft.com/office/drawing/2014/main" id="{1F24C811-737E-4E6E-B6C1-34F9B1444A29}"/>
              </a:ext>
            </a:extLst>
          </p:cNvPr>
          <p:cNvSpPr txBox="1"/>
          <p:nvPr/>
        </p:nvSpPr>
        <p:spPr>
          <a:xfrm>
            <a:off x="18140856" y="1173950"/>
            <a:ext cx="611702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>
              <a:defRPr sz="2300">
                <a:solidFill>
                  <a:srgbClr val="000000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pPr>
            <a:r>
              <a:rPr lang="en-US" b="1" dirty="0">
                <a:solidFill>
                  <a:srgbClr val="84003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Faculty Welcome &amp; Academic Year Kickoff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F202AFEA-AAEA-4CFA-9A21-AD83859FD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626452"/>
              </p:ext>
            </p:extLst>
          </p:nvPr>
        </p:nvGraphicFramePr>
        <p:xfrm>
          <a:off x="1084542" y="3887840"/>
          <a:ext cx="21772146" cy="929922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321939">
                  <a:extLst>
                    <a:ext uri="{9D8B030D-6E8A-4147-A177-3AD203B41FA5}">
                      <a16:colId xmlns:a16="http://schemas.microsoft.com/office/drawing/2014/main" val="3683753446"/>
                    </a:ext>
                  </a:extLst>
                </a:gridCol>
                <a:gridCol w="15450207">
                  <a:extLst>
                    <a:ext uri="{9D8B030D-6E8A-4147-A177-3AD203B41FA5}">
                      <a16:colId xmlns:a16="http://schemas.microsoft.com/office/drawing/2014/main" val="4071998102"/>
                    </a:ext>
                  </a:extLst>
                </a:gridCol>
              </a:tblGrid>
              <a:tr h="87009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Student concerns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Deans, Student Affairs Committee, Counselling Center (counselling@aubmed.ac.cy), Accessible Education Office (aeo@aubmed.ac.cy)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9832400"/>
                  </a:ext>
                </a:extLst>
              </a:tr>
              <a:tr h="87009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Registration, grades, scheduling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Office of the Registrar (registrar@aubmed.ac.cy)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Rami Kassem (Registrar)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7520931"/>
                  </a:ext>
                </a:extLst>
              </a:tr>
              <a:tr h="8700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Academic &amp; accreditation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Elizabeth Sweetman (Academic Affairs &amp; Accreditation Manager)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7654218"/>
                  </a:ext>
                </a:extLst>
              </a:tr>
              <a:tr h="87009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Library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/>
                          <a:cs typeface="Helvetica"/>
                        </a:rPr>
                        <a:t>Christos Kotsias (local librarian)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/>
                          <a:cs typeface="Helvetica"/>
                        </a:rPr>
                        <a:t>Fatme Charafeddine (fc01@aub.edu.lb</a:t>
                      </a:r>
                      <a:r>
                        <a:rPr lang="en-US" sz="2800" kern="1200" dirty="0">
                          <a:solidFill>
                            <a:schemeClr val="tx1"/>
                          </a:solidFill>
                          <a:latin typeface="Helvetica"/>
                          <a:ea typeface="+mn-ea"/>
                          <a:cs typeface="Helvetica"/>
                        </a:rPr>
                        <a:t>) – AUB Resource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8437632"/>
                  </a:ext>
                </a:extLst>
              </a:tr>
              <a:tr h="87009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Communications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Communications team (communication@aubmed.ac.cy)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/>
                          <a:cs typeface="Helvetica"/>
                        </a:rPr>
                        <a:t>Ghina Ramadan (Marketing &amp; Communications Officer)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9907495"/>
                  </a:ext>
                </a:extLst>
              </a:tr>
              <a:tr h="87009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Research and grants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Research Committee (research@aubmed.ac.cy) 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/>
                          <a:cs typeface="Helvetica"/>
                        </a:rPr>
                        <a:t>Monica Tsartsali (Grants Officer)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1328807"/>
                  </a:ext>
                </a:extLst>
              </a:tr>
              <a:tr h="870092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Employment &amp; HR matters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Rector, Deans, hr@aubmed.ac.cy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3448681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Facilities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Facilities Service Desk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/>
                          <a:cs typeface="Helvetica"/>
                        </a:rPr>
                        <a:t>Michalis Hadjiarapis (Facilities Manager)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6011971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IT 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</a:lnL>
                    <a:lnR w="12700" cmpd="sng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IT Service Desk (it.servicedesk@aubmed.ac.cy)</a:t>
                      </a: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Helvetica"/>
                          <a:cs typeface="Helvetica"/>
                        </a:rPr>
                        <a:t>Olaf Machul (IT Officer)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</a:lnL>
                    <a:lnR w="12700" cmpd="sng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94714892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lvl="0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800" b="1" dirty="0">
                          <a:latin typeface="Helvetica"/>
                          <a:cs typeface="Helvetica"/>
                        </a:rPr>
                        <a:t>Student Affairs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>
                          <a:latin typeface="Helvetica"/>
                          <a:cs typeface="Helvetica"/>
                        </a:rPr>
                        <a:t>Office of Student Affairs, osa@aubmed.ac.cy</a:t>
                      </a:r>
                    </a:p>
                    <a:p>
                      <a:pPr lv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dirty="0">
                          <a:latin typeface="Helvetica"/>
                          <a:cs typeface="Helvetica"/>
                        </a:rPr>
                        <a:t>Simone </a:t>
                      </a:r>
                      <a:r>
                        <a:rPr lang="en-US" sz="2800" dirty="0" err="1">
                          <a:latin typeface="Helvetica"/>
                          <a:cs typeface="Helvetica"/>
                        </a:rPr>
                        <a:t>Tourkomenis</a:t>
                      </a:r>
                      <a:r>
                        <a:rPr lang="en-US" sz="2800" dirty="0">
                          <a:latin typeface="Helvetica"/>
                          <a:cs typeface="Helvetica"/>
                        </a:rPr>
                        <a:t>-Kollias (st00@aubmed.ac.cy)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lnTlToBr w="0">
                      <a:noFill/>
                    </a:lnTlToBr>
                    <a:lnBlToTr w="0"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7343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313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 you.">
            <a:extLst>
              <a:ext uri="{FF2B5EF4-FFF2-40B4-BE49-F238E27FC236}">
                <a16:creationId xmlns:a16="http://schemas.microsoft.com/office/drawing/2014/main" id="{B4319C23-2995-A4C2-5E46-15A29F539897}"/>
              </a:ext>
            </a:extLst>
          </p:cNvPr>
          <p:cNvSpPr txBox="1"/>
          <p:nvPr/>
        </p:nvSpPr>
        <p:spPr>
          <a:xfrm>
            <a:off x="7439527" y="5601159"/>
            <a:ext cx="8133347" cy="850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lnSpc>
                <a:spcPct val="90000"/>
              </a:lnSpc>
              <a:defRPr sz="4500" b="1" cap="all">
                <a:solidFill>
                  <a:srgbClr val="FFFFFF"/>
                </a:solidFill>
                <a:latin typeface="Proxima Nova Rg"/>
                <a:ea typeface="Proxima Nova Rg"/>
                <a:cs typeface="Proxima Nova Rg"/>
                <a:sym typeface="Proxima Nova"/>
              </a:defRPr>
            </a:lvl1pPr>
          </a:lstStyle>
          <a:p>
            <a:pPr algn="ctr"/>
            <a:r>
              <a:rPr sz="5400" dirty="0">
                <a:latin typeface="Helvetica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1291877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cfb9e48-476d-4548-8de3-38b193712110" xsi:nil="true"/>
    <lcf76f155ced4ddcb4097134ff3c332f xmlns="835a35dd-a3d0-48b1-b8b6-f828897f664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C4F3BF1CA6EA448CC8A4ADF20385CB" ma:contentTypeVersion="13" ma:contentTypeDescription="Create a new document." ma:contentTypeScope="" ma:versionID="64207c5170fadf1576839f7f2dc1f78c">
  <xsd:schema xmlns:xsd="http://www.w3.org/2001/XMLSchema" xmlns:xs="http://www.w3.org/2001/XMLSchema" xmlns:p="http://schemas.microsoft.com/office/2006/metadata/properties" xmlns:ns2="835a35dd-a3d0-48b1-b8b6-f828897f6644" xmlns:ns3="5cfb9e48-476d-4548-8de3-38b193712110" targetNamespace="http://schemas.microsoft.com/office/2006/metadata/properties" ma:root="true" ma:fieldsID="37adad4a1fb5187dfe1eb1cad52d6689" ns2:_="" ns3:_="">
    <xsd:import namespace="835a35dd-a3d0-48b1-b8b6-f828897f6644"/>
    <xsd:import namespace="5cfb9e48-476d-4548-8de3-38b1937121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5a35dd-a3d0-48b1-b8b6-f828897f66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8592a98-4f2a-4e5e-9847-0c7f087500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fb9e48-476d-4548-8de3-38b19371211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8d559f6-50b7-4885-b3b7-4b66a3c915b4}" ma:internalName="TaxCatchAll" ma:showField="CatchAllData" ma:web="5cfb9e48-476d-4548-8de3-38b1937121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DEAE5D-D87E-4C42-960E-215286A7F213}">
  <ds:schemaRefs>
    <ds:schemaRef ds:uri="http://purl.org/dc/dcmitype/"/>
    <ds:schemaRef ds:uri="http://schemas.microsoft.com/office/2006/metadata/properties"/>
    <ds:schemaRef ds:uri="http://purl.org/dc/elements/1.1/"/>
    <ds:schemaRef ds:uri="http://www.w3.org/XML/1998/namespace"/>
    <ds:schemaRef ds:uri="5cfb9e48-476d-4548-8de3-38b193712110"/>
    <ds:schemaRef ds:uri="http://schemas.microsoft.com/office/2006/documentManagement/types"/>
    <ds:schemaRef ds:uri="835a35dd-a3d0-48b1-b8b6-f828897f6644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d8133b7e-6c80-4e9a-8151-afb75852a00a"/>
  </ds:schemaRefs>
</ds:datastoreItem>
</file>

<file path=customXml/itemProps2.xml><?xml version="1.0" encoding="utf-8"?>
<ds:datastoreItem xmlns:ds="http://schemas.openxmlformats.org/officeDocument/2006/customXml" ds:itemID="{662CDD56-0EB2-438F-9E5A-37B9C39894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6DB13E-76B0-419C-8BFE-BB204861459E}"/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1681</Words>
  <Application>Microsoft Office PowerPoint</Application>
  <PresentationFormat>Custom</PresentationFormat>
  <Paragraphs>266</Paragraphs>
  <Slides>18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Sweetman</dc:creator>
  <cp:lastModifiedBy>Elizabeth Sweetman</cp:lastModifiedBy>
  <cp:revision>219</cp:revision>
  <cp:lastPrinted>2026-08-24T08:44:19Z</cp:lastPrinted>
  <dcterms:modified xsi:type="dcterms:W3CDTF">2026-09-04T05:31:24Z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0x01010071C4F3BF1CA6EA448CC8A4ADF20385CB</vt:lpwstr>
  </property>
  <property fmtid="{D5CDD505-2E9C-101B-9397-08002B2CF9AE}" pid="3" name="MediaServiceImageTags">
    <vt:lpwstr/>
  </property>
</Properties>
</file>